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1" r:id="rId8"/>
  </p:sldIdLst>
  <p:sldSz cx="12192000" cy="6858000"/>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4C32E-B9A9-46CB-8288-E7C1F244AF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5CD6F59-2506-45C6-871A-A3A9F7C19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8C758FE9-7DE3-43D0-9A82-6D87CCDA5D6C}"/>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5" name="Marcador de pie de página 4">
            <a:extLst>
              <a:ext uri="{FF2B5EF4-FFF2-40B4-BE49-F238E27FC236}">
                <a16:creationId xmlns:a16="http://schemas.microsoft.com/office/drawing/2014/main" id="{F870B215-03DB-4000-97D2-B2385A6A8CC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5362A69-BD1D-47CA-8604-CE529325C61D}"/>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370876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13C7AA-9858-420C-8519-C677BBBD373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FCFBA57-5270-4FD4-924F-752EA2935F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7BB70A0-7FCE-4344-95A7-4CBEA3A5E1AA}"/>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5" name="Marcador de pie de página 4">
            <a:extLst>
              <a:ext uri="{FF2B5EF4-FFF2-40B4-BE49-F238E27FC236}">
                <a16:creationId xmlns:a16="http://schemas.microsoft.com/office/drawing/2014/main" id="{458F4777-54C6-4E55-9629-5C74E428C25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B4B787B-E0A6-44A7-B878-8C139BADA768}"/>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302733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CB3BD7-21BE-44F1-AE7A-8CF5835A45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79F2F9C-5CBE-43ED-ABD7-6343A0A392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5D1448C-084F-45F9-A1D4-B363C4037C4A}"/>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5" name="Marcador de pie de página 4">
            <a:extLst>
              <a:ext uri="{FF2B5EF4-FFF2-40B4-BE49-F238E27FC236}">
                <a16:creationId xmlns:a16="http://schemas.microsoft.com/office/drawing/2014/main" id="{6B6B79ED-F80D-40C4-BB33-D288BAE3C22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88980E9-167C-4991-A6CF-6D4B2A086487}"/>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400921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FB87E-AA57-4F32-A8B6-19338F8BDCF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5E9F0A9-16B0-4B7A-81F9-FAAABCBA048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609BA14-29AC-42C4-8BF5-3CDEF7FE14AE}"/>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5" name="Marcador de pie de página 4">
            <a:extLst>
              <a:ext uri="{FF2B5EF4-FFF2-40B4-BE49-F238E27FC236}">
                <a16:creationId xmlns:a16="http://schemas.microsoft.com/office/drawing/2014/main" id="{B967AE0A-0E75-4751-91AB-ED27AD24790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F595FA5-1769-4278-87F9-2BA4DDCFA9AB}"/>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358072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D48F3-1D96-4087-AD26-2E21AD88F5D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F4FCFC6-0A4F-4BEF-A8B6-CD18B267D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BAC941F-D5E4-4DA5-B660-64C49297CFBD}"/>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5" name="Marcador de pie de página 4">
            <a:extLst>
              <a:ext uri="{FF2B5EF4-FFF2-40B4-BE49-F238E27FC236}">
                <a16:creationId xmlns:a16="http://schemas.microsoft.com/office/drawing/2014/main" id="{A105034C-47AC-4B9B-B48A-32B5A2651CB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4A44C27-FDB6-4B93-94E3-F61A1DB869D8}"/>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13931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C3158-BE07-48D2-A2D8-072A097ACE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BBBB5A5-23B0-4CEC-9726-CAF2A7E0D8D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0D21C642-998D-4AC5-92D7-1D01D161FE6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9945229-F1C6-425B-B654-FF2A062D25D1}"/>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6" name="Marcador de pie de página 5">
            <a:extLst>
              <a:ext uri="{FF2B5EF4-FFF2-40B4-BE49-F238E27FC236}">
                <a16:creationId xmlns:a16="http://schemas.microsoft.com/office/drawing/2014/main" id="{A280CFE2-5184-424A-8264-FF1BDBB607F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1AF581A-8B4D-4A0D-9109-CD452429A436}"/>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160772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60B75-E500-488A-9CB7-469FB8AB9C1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F21874D-1B05-419E-B1B1-2995ED0E2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9085D9-4DC2-4FAD-B894-D28BC8F70F1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4BD79A7-5431-4832-92A6-18B50C8F1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1D66CE-8976-4C9C-BE0D-D977CAEC56D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0C9E0AE-48B6-4E70-BD9F-39D0F767F056}"/>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8" name="Marcador de pie de página 7">
            <a:extLst>
              <a:ext uri="{FF2B5EF4-FFF2-40B4-BE49-F238E27FC236}">
                <a16:creationId xmlns:a16="http://schemas.microsoft.com/office/drawing/2014/main" id="{196A2D9E-C1F7-4F82-9DB4-C71E0F6C6B3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F9B1A5B7-D2BB-438A-9918-D087CE589DF5}"/>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163714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6A307-39BA-4A17-AEC9-149066A1FFD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C2D084E-36C8-484D-8E98-4319AA1E06B4}"/>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4" name="Marcador de pie de página 3">
            <a:extLst>
              <a:ext uri="{FF2B5EF4-FFF2-40B4-BE49-F238E27FC236}">
                <a16:creationId xmlns:a16="http://schemas.microsoft.com/office/drawing/2014/main" id="{AAB8814C-0A9D-480D-B6BC-EB4CEEBB45B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189F82D9-C71C-4627-8611-71C9C87D8127}"/>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162666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18C34AB-4274-4771-BE76-E2C25B8191D8}"/>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3" name="Marcador de pie de página 2">
            <a:extLst>
              <a:ext uri="{FF2B5EF4-FFF2-40B4-BE49-F238E27FC236}">
                <a16:creationId xmlns:a16="http://schemas.microsoft.com/office/drawing/2014/main" id="{8FF0B949-5F54-4861-AF0B-A2F88CD4561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00227C40-81C2-4DB0-9B70-C2B19D6409A1}"/>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29237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5E04C-4648-41E3-B85D-F36F4BAF9A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A293B29-619E-496E-8034-ECFB8B088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A889291-1CB8-4A19-9CC5-F74E7FA74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6FFF59-FBC6-41AB-ACA7-306715E783BD}"/>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6" name="Marcador de pie de página 5">
            <a:extLst>
              <a:ext uri="{FF2B5EF4-FFF2-40B4-BE49-F238E27FC236}">
                <a16:creationId xmlns:a16="http://schemas.microsoft.com/office/drawing/2014/main" id="{B6757303-0540-420C-9C17-1DB89D9732D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B7C791E-352A-41DE-B879-DF67560C8D76}"/>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63901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A156E-A3BC-4C0B-93BE-BB0C0C19B2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0C3ECE66-97AF-4188-86F5-14C561A49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8B67337E-D7F2-4055-BE23-B5C7D737A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AC56E7-BD47-482A-B027-2F9647C98CAF}"/>
              </a:ext>
            </a:extLst>
          </p:cNvPr>
          <p:cNvSpPr>
            <a:spLocks noGrp="1"/>
          </p:cNvSpPr>
          <p:nvPr>
            <p:ph type="dt" sz="half" idx="10"/>
          </p:nvPr>
        </p:nvSpPr>
        <p:spPr/>
        <p:txBody>
          <a:bodyPr/>
          <a:lstStyle/>
          <a:p>
            <a:fld id="{CDBB3320-9F57-4C26-B6F0-7B5251EDA127}" type="datetimeFigureOut">
              <a:rPr lang="es-EC" smtClean="0"/>
              <a:t>21/5/2024</a:t>
            </a:fld>
            <a:endParaRPr lang="es-EC"/>
          </a:p>
        </p:txBody>
      </p:sp>
      <p:sp>
        <p:nvSpPr>
          <p:cNvPr id="6" name="Marcador de pie de página 5">
            <a:extLst>
              <a:ext uri="{FF2B5EF4-FFF2-40B4-BE49-F238E27FC236}">
                <a16:creationId xmlns:a16="http://schemas.microsoft.com/office/drawing/2014/main" id="{B71EC58E-9304-4F77-8C01-121FFBA8D96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AEAF30B-DAD8-4340-A167-FE0B74E9AD85}"/>
              </a:ext>
            </a:extLst>
          </p:cNvPr>
          <p:cNvSpPr>
            <a:spLocks noGrp="1"/>
          </p:cNvSpPr>
          <p:nvPr>
            <p:ph type="sldNum" sz="quarter" idx="12"/>
          </p:nvPr>
        </p:nvSpPr>
        <p:spPr/>
        <p:txBody>
          <a:bodyPr/>
          <a:lstStyle/>
          <a:p>
            <a:fld id="{BD31217B-1FFB-4FEE-AB60-90172C75DDCD}" type="slidenum">
              <a:rPr lang="es-EC" smtClean="0"/>
              <a:t>‹Nº›</a:t>
            </a:fld>
            <a:endParaRPr lang="es-EC"/>
          </a:p>
        </p:txBody>
      </p:sp>
    </p:spTree>
    <p:extLst>
      <p:ext uri="{BB962C8B-B14F-4D97-AF65-F5344CB8AC3E}">
        <p14:creationId xmlns:p14="http://schemas.microsoft.com/office/powerpoint/2010/main" val="221642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A7F47E-9E96-4634-87E8-4DE990FE0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93F7B0-B433-4C92-9BFD-2F1DAF6C7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01FCE47-BA5C-46F1-AAE9-1A606AE837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B3320-9F57-4C26-B6F0-7B5251EDA127}" type="datetimeFigureOut">
              <a:rPr lang="es-EC" smtClean="0"/>
              <a:t>21/5/2024</a:t>
            </a:fld>
            <a:endParaRPr lang="es-EC"/>
          </a:p>
        </p:txBody>
      </p:sp>
      <p:sp>
        <p:nvSpPr>
          <p:cNvPr id="5" name="Marcador de pie de página 4">
            <a:extLst>
              <a:ext uri="{FF2B5EF4-FFF2-40B4-BE49-F238E27FC236}">
                <a16:creationId xmlns:a16="http://schemas.microsoft.com/office/drawing/2014/main" id="{2F3509CD-2D3D-46FD-B0A2-9A10F5AAAD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E5A57340-AEC9-4662-9D78-AA65C4BDE8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1217B-1FFB-4FEE-AB60-90172C75DDCD}" type="slidenum">
              <a:rPr lang="es-EC" smtClean="0"/>
              <a:t>‹Nº›</a:t>
            </a:fld>
            <a:endParaRPr lang="es-EC"/>
          </a:p>
        </p:txBody>
      </p:sp>
    </p:spTree>
    <p:extLst>
      <p:ext uri="{BB962C8B-B14F-4D97-AF65-F5344CB8AC3E}">
        <p14:creationId xmlns:p14="http://schemas.microsoft.com/office/powerpoint/2010/main" val="355259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A48E447-B11C-4A69-87CE-C8DA73E54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pic>
        <p:nvPicPr>
          <p:cNvPr id="7" name="Imagen 6">
            <a:extLst>
              <a:ext uri="{FF2B5EF4-FFF2-40B4-BE49-F238E27FC236}">
                <a16:creationId xmlns:a16="http://schemas.microsoft.com/office/drawing/2014/main" id="{0D9D9D38-DD3B-4B55-9D96-2882761E0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pic>
        <p:nvPicPr>
          <p:cNvPr id="21" name="Imagen 20">
            <a:extLst>
              <a:ext uri="{FF2B5EF4-FFF2-40B4-BE49-F238E27FC236}">
                <a16:creationId xmlns:a16="http://schemas.microsoft.com/office/drawing/2014/main" id="{D45BE853-469B-4541-80BF-7906FAABC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pic>
        <p:nvPicPr>
          <p:cNvPr id="23" name="Imagen 22">
            <a:extLst>
              <a:ext uri="{FF2B5EF4-FFF2-40B4-BE49-F238E27FC236}">
                <a16:creationId xmlns:a16="http://schemas.microsoft.com/office/drawing/2014/main" id="{1100D030-51C4-4E1E-89CD-E3C481F6F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pic>
        <p:nvPicPr>
          <p:cNvPr id="25" name="Imagen 24">
            <a:extLst>
              <a:ext uri="{FF2B5EF4-FFF2-40B4-BE49-F238E27FC236}">
                <a16:creationId xmlns:a16="http://schemas.microsoft.com/office/drawing/2014/main" id="{26C8886A-EFD7-4908-A74B-B7073F36E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spTree>
    <p:extLst>
      <p:ext uri="{BB962C8B-B14F-4D97-AF65-F5344CB8AC3E}">
        <p14:creationId xmlns:p14="http://schemas.microsoft.com/office/powerpoint/2010/main" val="111794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9394F9-2EA8-4E44-BCBA-3513FDA78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sp>
        <p:nvSpPr>
          <p:cNvPr id="7" name="Rectángulo 6">
            <a:extLst>
              <a:ext uri="{FF2B5EF4-FFF2-40B4-BE49-F238E27FC236}">
                <a16:creationId xmlns:a16="http://schemas.microsoft.com/office/drawing/2014/main" id="{3771D7D0-D412-4CF2-8F45-AB4E5D7DCF2A}"/>
              </a:ext>
            </a:extLst>
          </p:cNvPr>
          <p:cNvSpPr/>
          <p:nvPr/>
        </p:nvSpPr>
        <p:spPr>
          <a:xfrm>
            <a:off x="0" y="2505670"/>
            <a:ext cx="11904488" cy="1754326"/>
          </a:xfrm>
          <a:prstGeom prst="rect">
            <a:avLst/>
          </a:prstGeom>
          <a:noFill/>
        </p:spPr>
        <p:txBody>
          <a:bodyPr wrap="square" lIns="91440" tIns="45720" rIns="91440" bIns="45720">
            <a:spAutoFit/>
          </a:bodyPr>
          <a:lstStyle/>
          <a:p>
            <a:pPr algn="ctr"/>
            <a:r>
              <a:rPr lang="es-ES" sz="5400" b="1" dirty="0">
                <a:ln w="9525">
                  <a:solidFill>
                    <a:schemeClr val="bg1"/>
                  </a:solidFill>
                  <a:prstDash val="solid"/>
                </a:ln>
                <a:solidFill>
                  <a:srgbClr val="00B050"/>
                </a:solidFill>
                <a:effectLst>
                  <a:outerShdw blurRad="50800" dist="38100" dir="10800000" algn="r" rotWithShape="0">
                    <a:prstClr val="black">
                      <a:alpha val="40000"/>
                    </a:prstClr>
                  </a:outerShdw>
                </a:effectLst>
              </a:rPr>
              <a:t>DIRECCIÓN ADMINISTRATIVA - FINANCIERA</a:t>
            </a:r>
            <a:endParaRPr lang="es-ES" sz="5400" b="1" cap="none" spc="0" dirty="0">
              <a:ln w="9525">
                <a:solidFill>
                  <a:schemeClr val="bg1"/>
                </a:solidFill>
                <a:prstDash val="solid"/>
              </a:ln>
              <a:solidFill>
                <a:srgbClr val="00B05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177474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80A1DE-73D7-4C53-96A8-B6240B21F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sp>
        <p:nvSpPr>
          <p:cNvPr id="4" name="CuadroTexto 3">
            <a:extLst>
              <a:ext uri="{FF2B5EF4-FFF2-40B4-BE49-F238E27FC236}">
                <a16:creationId xmlns:a16="http://schemas.microsoft.com/office/drawing/2014/main" id="{CE52E6FB-F8E7-1943-9E8B-4C0B8C4D8898}"/>
              </a:ext>
            </a:extLst>
          </p:cNvPr>
          <p:cNvSpPr txBox="1"/>
          <p:nvPr/>
        </p:nvSpPr>
        <p:spPr>
          <a:xfrm>
            <a:off x="489098" y="1098007"/>
            <a:ext cx="10781414" cy="3970318"/>
          </a:xfrm>
          <a:prstGeom prst="rect">
            <a:avLst/>
          </a:prstGeom>
          <a:noFill/>
        </p:spPr>
        <p:txBody>
          <a:bodyPr wrap="square">
            <a:spAutoFit/>
          </a:bodyPr>
          <a:lstStyle/>
          <a:p>
            <a:endParaRPr lang="es-ES_tradnl"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S_tradnl" sz="1800" b="1" dirty="0">
                <a:effectLst/>
                <a:latin typeface="Calibri" panose="020F0502020204030204" pitchFamily="34" charset="0"/>
                <a:ea typeface="Times New Roman" panose="02020603050405020304" pitchFamily="18" charset="0"/>
                <a:cs typeface="Times New Roman" panose="02020603050405020304" pitchFamily="18" charset="0"/>
              </a:rPr>
              <a:t>Eje Económico Productivo:</a:t>
            </a:r>
          </a:p>
          <a:p>
            <a:pPr marR="121285" algn="just"/>
            <a:endParaRPr lang="es-ES_trad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121285" indent="0" algn="just">
              <a:buNone/>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El presupuesto inicial prorrogado, aprobado por el Concejo a inicios de año 2023, alcanzó un inicial de $ 21.095.660,72 dólares americanos.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121285" indent="0" algn="just">
              <a:buNone/>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Ingresa la nueva administración a partir del 15 de mayo de 2023, luego de la respectiva reforma se permitió un decremento o disminución en $ (3.760.481,53); obteniendo un codificado de $ 17.335.179,2 dólares americanos.</a:t>
            </a:r>
          </a:p>
          <a:p>
            <a:pPr marL="0" marR="121285" indent="0" algn="just">
              <a:buNone/>
            </a:pP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121285" indent="0" algn="just">
              <a:buNone/>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Que conlleva a esta disminución que una vez realizado los análisis a las partidas de ingresos era imposible que el Gad Limón obtenga ingresos por deudas de años anteriores por alrededor de 2.000.000 millones de dólares y con los que se pretendía realizar obras.</a:t>
            </a:r>
          </a:p>
          <a:p>
            <a:pPr marL="0" marR="121285" indent="0" algn="just">
              <a:buNone/>
            </a:pP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121285" indent="0" algn="just">
              <a:buNone/>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(Fondo de desarrollo amazónico, Ley de Hidrocarburos).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45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80A1DE-73D7-4C53-96A8-B6240B21F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graphicFrame>
        <p:nvGraphicFramePr>
          <p:cNvPr id="3" name="Tabla 2">
            <a:extLst>
              <a:ext uri="{FF2B5EF4-FFF2-40B4-BE49-F238E27FC236}">
                <a16:creationId xmlns:a16="http://schemas.microsoft.com/office/drawing/2014/main" id="{09C41329-B320-D08A-11D1-E71A595577B7}"/>
              </a:ext>
            </a:extLst>
          </p:cNvPr>
          <p:cNvGraphicFramePr>
            <a:graphicFrameLocks noGrp="1"/>
          </p:cNvGraphicFramePr>
          <p:nvPr>
            <p:extLst>
              <p:ext uri="{D42A27DB-BD31-4B8C-83A1-F6EECF244321}">
                <p14:modId xmlns:p14="http://schemas.microsoft.com/office/powerpoint/2010/main" val="98402838"/>
              </p:ext>
            </p:extLst>
          </p:nvPr>
        </p:nvGraphicFramePr>
        <p:xfrm>
          <a:off x="1222744" y="1031358"/>
          <a:ext cx="9898910" cy="4961787"/>
        </p:xfrm>
        <a:graphic>
          <a:graphicData uri="http://schemas.openxmlformats.org/drawingml/2006/table">
            <a:tbl>
              <a:tblPr firstRow="1" firstCol="1" bandRow="1">
                <a:tableStyleId>{5C22544A-7EE6-4342-B048-85BDC9FD1C3A}</a:tableStyleId>
              </a:tblPr>
              <a:tblGrid>
                <a:gridCol w="653102">
                  <a:extLst>
                    <a:ext uri="{9D8B030D-6E8A-4147-A177-3AD203B41FA5}">
                      <a16:colId xmlns:a16="http://schemas.microsoft.com/office/drawing/2014/main" val="3562677717"/>
                    </a:ext>
                  </a:extLst>
                </a:gridCol>
                <a:gridCol w="5124584">
                  <a:extLst>
                    <a:ext uri="{9D8B030D-6E8A-4147-A177-3AD203B41FA5}">
                      <a16:colId xmlns:a16="http://schemas.microsoft.com/office/drawing/2014/main" val="62775996"/>
                    </a:ext>
                  </a:extLst>
                </a:gridCol>
                <a:gridCol w="1074493">
                  <a:extLst>
                    <a:ext uri="{9D8B030D-6E8A-4147-A177-3AD203B41FA5}">
                      <a16:colId xmlns:a16="http://schemas.microsoft.com/office/drawing/2014/main" val="4097639720"/>
                    </a:ext>
                  </a:extLst>
                </a:gridCol>
                <a:gridCol w="986119">
                  <a:extLst>
                    <a:ext uri="{9D8B030D-6E8A-4147-A177-3AD203B41FA5}">
                      <a16:colId xmlns:a16="http://schemas.microsoft.com/office/drawing/2014/main" val="2399049383"/>
                    </a:ext>
                  </a:extLst>
                </a:gridCol>
                <a:gridCol w="1074493">
                  <a:extLst>
                    <a:ext uri="{9D8B030D-6E8A-4147-A177-3AD203B41FA5}">
                      <a16:colId xmlns:a16="http://schemas.microsoft.com/office/drawing/2014/main" val="2525450460"/>
                    </a:ext>
                  </a:extLst>
                </a:gridCol>
                <a:gridCol w="986119">
                  <a:extLst>
                    <a:ext uri="{9D8B030D-6E8A-4147-A177-3AD203B41FA5}">
                      <a16:colId xmlns:a16="http://schemas.microsoft.com/office/drawing/2014/main" val="1697019019"/>
                    </a:ext>
                  </a:extLst>
                </a:gridCol>
              </a:tblGrid>
              <a:tr h="524060">
                <a:tc>
                  <a:txBody>
                    <a:bodyPr/>
                    <a:lstStyle/>
                    <a:p>
                      <a:pPr algn="just">
                        <a:lnSpc>
                          <a:spcPct val="115000"/>
                        </a:lnSpc>
                      </a:pPr>
                      <a:r>
                        <a:rPr lang="es-EC" sz="700" dirty="0">
                          <a:effectLst/>
                        </a:rPr>
                        <a:t>Código Partida</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a:effectLst/>
                        </a:rPr>
                        <a:t>Denominación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a:effectLst/>
                        </a:rPr>
                        <a:t>Asignación Inicial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a:effectLst/>
                        </a:rPr>
                        <a:t>Reforma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a:effectLst/>
                        </a:rPr>
                        <a:t>Codificado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dirty="0">
                          <a:effectLst/>
                        </a:rPr>
                        <a:t>Recaudado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1443512463"/>
                  </a:ext>
                </a:extLst>
              </a:tr>
              <a:tr h="257748">
                <a:tc>
                  <a:txBody>
                    <a:bodyPr/>
                    <a:lstStyle/>
                    <a:p>
                      <a:pPr>
                        <a:lnSpc>
                          <a:spcPct val="115000"/>
                        </a:lnSpc>
                      </a:pPr>
                      <a:r>
                        <a:rPr lang="es-EC" sz="700">
                          <a:effectLst/>
                          <a:highlight>
                            <a:srgbClr val="FFFF00"/>
                          </a:highlight>
                        </a:rPr>
                        <a:t>1</a:t>
                      </a:r>
                      <a:endParaRPr lang="es-EC" sz="1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dirty="0">
                          <a:effectLst/>
                          <a:highlight>
                            <a:srgbClr val="FFFF00"/>
                          </a:highlight>
                        </a:rPr>
                        <a:t>INGRESOS CORRIENTES</a:t>
                      </a:r>
                      <a:endParaRPr lang="es-EC"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1.359.457,37</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-122.279,2</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1.237.178,17</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1.191.527,61</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2226773420"/>
                  </a:ext>
                </a:extLst>
              </a:tr>
              <a:tr h="175827">
                <a:tc>
                  <a:txBody>
                    <a:bodyPr/>
                    <a:lstStyle/>
                    <a:p>
                      <a:pPr>
                        <a:lnSpc>
                          <a:spcPct val="115000"/>
                        </a:lnSpc>
                      </a:pPr>
                      <a:r>
                        <a:rPr lang="es-EC" sz="700">
                          <a:effectLst/>
                        </a:rPr>
                        <a:t>11</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dirty="0">
                          <a:effectLst/>
                        </a:rPr>
                        <a:t>IMPUESTOS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166.670,93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-44.266,56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122404,37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168140,71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2953450394"/>
                  </a:ext>
                </a:extLst>
              </a:tr>
              <a:tr h="175827">
                <a:tc>
                  <a:txBody>
                    <a:bodyPr/>
                    <a:lstStyle/>
                    <a:p>
                      <a:pPr>
                        <a:lnSpc>
                          <a:spcPct val="115000"/>
                        </a:lnSpc>
                      </a:pPr>
                      <a:r>
                        <a:rPr lang="es-EC" sz="700">
                          <a:effectLst/>
                        </a:rPr>
                        <a:t>13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dirty="0">
                          <a:effectLst/>
                        </a:rPr>
                        <a:t>TASAS Y CONTRIBUCIONES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272.460,3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-70.205,38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202254,92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183037,77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456015922"/>
                  </a:ext>
                </a:extLst>
              </a:tr>
              <a:tr h="401639">
                <a:tc>
                  <a:txBody>
                    <a:bodyPr/>
                    <a:lstStyle/>
                    <a:p>
                      <a:pPr>
                        <a:lnSpc>
                          <a:spcPct val="115000"/>
                        </a:lnSpc>
                      </a:pPr>
                      <a:r>
                        <a:rPr lang="es-EC" sz="700">
                          <a:effectLst/>
                        </a:rPr>
                        <a:t>14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dirty="0">
                          <a:effectLst/>
                        </a:rPr>
                        <a:t>VENTA DE BIENES Y SERVICIOS DE ENTIDADES E INGRESOS OPERATIVOS DE EMPRESAS PUBLICAS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88.454,21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-12175,07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76279,14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87485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379416599"/>
                  </a:ext>
                </a:extLst>
              </a:tr>
              <a:tr h="175827">
                <a:tc>
                  <a:txBody>
                    <a:bodyPr/>
                    <a:lstStyle/>
                    <a:p>
                      <a:pPr>
                        <a:lnSpc>
                          <a:spcPct val="115000"/>
                        </a:lnSpc>
                      </a:pPr>
                      <a:r>
                        <a:rPr lang="es-EC" sz="700">
                          <a:effectLst/>
                        </a:rPr>
                        <a:t>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a:effectLst/>
                        </a:rPr>
                        <a:t>RENTAS DE INVERSIONES Y MULTAS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66.520,5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-30.134,35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36386,15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50182,15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845871980"/>
                  </a:ext>
                </a:extLst>
              </a:tr>
              <a:tr h="267759">
                <a:tc>
                  <a:txBody>
                    <a:bodyPr/>
                    <a:lstStyle/>
                    <a:p>
                      <a:pPr>
                        <a:lnSpc>
                          <a:spcPct val="115000"/>
                        </a:lnSpc>
                      </a:pPr>
                      <a:r>
                        <a:rPr lang="es-EC" sz="700">
                          <a:effectLst/>
                        </a:rPr>
                        <a:t>18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a:effectLst/>
                        </a:rPr>
                        <a:t>TRANSFERENCIAS Y DONACIONES CORRIENTES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rPr>
                        <a:t>755.335,78</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10.104,55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765440,33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654909,05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1032327695"/>
                  </a:ext>
                </a:extLst>
              </a:tr>
              <a:tr h="175827">
                <a:tc>
                  <a:txBody>
                    <a:bodyPr/>
                    <a:lstStyle/>
                    <a:p>
                      <a:pPr>
                        <a:lnSpc>
                          <a:spcPct val="115000"/>
                        </a:lnSpc>
                      </a:pPr>
                      <a:r>
                        <a:rPr lang="es-EC" sz="700">
                          <a:effectLst/>
                        </a:rPr>
                        <a:t>19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a:effectLst/>
                        </a:rPr>
                        <a:t>OTROS INGRESOS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10.015,65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rPr>
                        <a:t>24.397,61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34413,26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47772,93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1821726697"/>
                  </a:ext>
                </a:extLst>
              </a:tr>
              <a:tr h="390903">
                <a:tc>
                  <a:txBody>
                    <a:bodyPr/>
                    <a:lstStyle/>
                    <a:p>
                      <a:pPr>
                        <a:lnSpc>
                          <a:spcPct val="115000"/>
                        </a:lnSpc>
                      </a:pPr>
                      <a:r>
                        <a:rPr lang="es-EC" sz="700">
                          <a:effectLst/>
                          <a:highlight>
                            <a:srgbClr val="FFFF00"/>
                          </a:highlight>
                        </a:rPr>
                        <a:t>2</a:t>
                      </a:r>
                      <a:endParaRPr lang="es-EC" sz="1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a:effectLst/>
                          <a:highlight>
                            <a:srgbClr val="FFFF00"/>
                          </a:highlight>
                        </a:rPr>
                        <a:t>INGRESOS DE CAPITAL</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11.097.270,39</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-1.971.842,05</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highlight>
                            <a:srgbClr val="FFFF00"/>
                          </a:highlight>
                        </a:rPr>
                        <a:t>9.125.428,34</a:t>
                      </a:r>
                      <a:endParaRPr lang="es-EC"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4.051.589,5</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666603673"/>
                  </a:ext>
                </a:extLst>
              </a:tr>
              <a:tr h="175827">
                <a:tc>
                  <a:txBody>
                    <a:bodyPr/>
                    <a:lstStyle/>
                    <a:p>
                      <a:pPr>
                        <a:lnSpc>
                          <a:spcPct val="115000"/>
                        </a:lnSpc>
                      </a:pPr>
                      <a:r>
                        <a:rPr lang="es-EC" sz="700">
                          <a:effectLst/>
                        </a:rPr>
                        <a:t>24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a:effectLst/>
                        </a:rPr>
                        <a:t>VENTA DE ACTIVOS NO FINANCIEROS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2.500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1.300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793510476"/>
                  </a:ext>
                </a:extLst>
              </a:tr>
              <a:tr h="390903">
                <a:tc>
                  <a:txBody>
                    <a:bodyPr/>
                    <a:lstStyle/>
                    <a:p>
                      <a:pPr>
                        <a:lnSpc>
                          <a:spcPct val="115000"/>
                        </a:lnSpc>
                      </a:pPr>
                      <a:r>
                        <a:rPr lang="es-EC" sz="700">
                          <a:effectLst/>
                        </a:rPr>
                        <a:t>28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dirty="0">
                          <a:effectLst/>
                        </a:rPr>
                        <a:t>TRANSFERENCIAS Y DONACIONES DE CAPITAL E INVERSION</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11.094.770,39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-1.970.642,05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9.124.128,34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rPr>
                        <a:t>4.051.589,5</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144536164"/>
                  </a:ext>
                </a:extLst>
              </a:tr>
              <a:tr h="390903">
                <a:tc>
                  <a:txBody>
                    <a:bodyPr/>
                    <a:lstStyle/>
                    <a:p>
                      <a:pPr>
                        <a:lnSpc>
                          <a:spcPct val="115000"/>
                        </a:lnSpc>
                      </a:pPr>
                      <a:r>
                        <a:rPr lang="es-EC" sz="700">
                          <a:effectLst/>
                          <a:highlight>
                            <a:srgbClr val="FFFF00"/>
                          </a:highlight>
                        </a:rPr>
                        <a:t>3</a:t>
                      </a:r>
                      <a:endParaRPr lang="es-EC" sz="1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a:effectLst/>
                          <a:highlight>
                            <a:srgbClr val="FFFF00"/>
                          </a:highlight>
                        </a:rPr>
                        <a:t>INGRESOS DE FINANCIAMIENTO</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8.638.932,96</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-1.666.360,28</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6.972.572,68</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highlight>
                            <a:srgbClr val="FFFF00"/>
                          </a:highlight>
                        </a:rPr>
                        <a:t>1.159.791,64</a:t>
                      </a:r>
                      <a:endParaRPr lang="es-EC"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270303816"/>
                  </a:ext>
                </a:extLst>
              </a:tr>
              <a:tr h="390903">
                <a:tc>
                  <a:txBody>
                    <a:bodyPr/>
                    <a:lstStyle/>
                    <a:p>
                      <a:pPr>
                        <a:lnSpc>
                          <a:spcPct val="115000"/>
                        </a:lnSpc>
                      </a:pPr>
                      <a:r>
                        <a:rPr lang="es-EC" sz="700">
                          <a:effectLst/>
                        </a:rPr>
                        <a:t>36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a:effectLst/>
                        </a:rPr>
                        <a:t>FINANCIAMIENTO PUBLICO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2.809.951,34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-1.498.668,35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1311282,99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rPr>
                        <a:t>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171739394"/>
                  </a:ext>
                </a:extLst>
              </a:tr>
              <a:tr h="390903">
                <a:tc>
                  <a:txBody>
                    <a:bodyPr/>
                    <a:lstStyle/>
                    <a:p>
                      <a:pPr>
                        <a:lnSpc>
                          <a:spcPct val="115000"/>
                        </a:lnSpc>
                      </a:pPr>
                      <a:r>
                        <a:rPr lang="es-EC" sz="700">
                          <a:effectLst/>
                        </a:rPr>
                        <a:t>37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a:effectLst/>
                        </a:rPr>
                        <a:t>SALDOS DISPONIBLES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4.941.823,4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-1936164,68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3005658,72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rPr>
                        <a:t>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2556032667"/>
                  </a:ext>
                </a:extLst>
              </a:tr>
              <a:tr h="257748">
                <a:tc>
                  <a:txBody>
                    <a:bodyPr/>
                    <a:lstStyle/>
                    <a:p>
                      <a:pPr>
                        <a:lnSpc>
                          <a:spcPct val="115000"/>
                        </a:lnSpc>
                      </a:pPr>
                      <a:r>
                        <a:rPr lang="es-EC" sz="700">
                          <a:effectLst/>
                        </a:rPr>
                        <a:t>38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just">
                        <a:lnSpc>
                          <a:spcPct val="115000"/>
                        </a:lnSpc>
                      </a:pPr>
                      <a:r>
                        <a:rPr lang="es-EC" sz="1100">
                          <a:effectLst/>
                        </a:rPr>
                        <a:t>CUENTAS PENDIENTES POR COBRAR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887.158,22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1768472,75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rPr>
                        <a:t>2655630,97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rPr>
                        <a:t>1159791,64</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1845634520"/>
                  </a:ext>
                </a:extLst>
              </a:tr>
              <a:tr h="390903">
                <a:tc>
                  <a:txBody>
                    <a:bodyPr/>
                    <a:lstStyle/>
                    <a:p>
                      <a:pPr>
                        <a:lnSpc>
                          <a:spcPct val="115000"/>
                        </a:lnSpc>
                      </a:pPr>
                      <a:r>
                        <a:rPr lang="es-EC" sz="7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nSpc>
                          <a:spcPct val="115000"/>
                        </a:lnSpc>
                      </a:pPr>
                      <a:r>
                        <a:rPr lang="es-EC" sz="1100">
                          <a:effectLst/>
                          <a:highlight>
                            <a:srgbClr val="FFFF00"/>
                          </a:highlight>
                        </a:rPr>
                        <a:t>TOTALES</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a:effectLst/>
                          <a:highlight>
                            <a:srgbClr val="FFFF00"/>
                          </a:highlight>
                        </a:rPr>
                        <a:t>21095660,72</a:t>
                      </a:r>
                      <a:endParaRPr lang="es-EC"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highlight>
                            <a:srgbClr val="FFFF00"/>
                          </a:highlight>
                        </a:rPr>
                        <a:t>-3,760,481,53</a:t>
                      </a:r>
                      <a:endParaRPr lang="es-EC"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highlight>
                            <a:srgbClr val="FFFF00"/>
                          </a:highlight>
                        </a:rPr>
                        <a:t>17,335,179,19</a:t>
                      </a:r>
                      <a:endParaRPr lang="es-EC"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tc>
                  <a:txBody>
                    <a:bodyPr/>
                    <a:lstStyle/>
                    <a:p>
                      <a:pPr algn="r">
                        <a:lnSpc>
                          <a:spcPct val="115000"/>
                        </a:lnSpc>
                      </a:pPr>
                      <a:r>
                        <a:rPr lang="es-EC" sz="1100" dirty="0">
                          <a:effectLst/>
                          <a:highlight>
                            <a:srgbClr val="FFFF00"/>
                          </a:highlight>
                        </a:rPr>
                        <a:t>6,402,908,75</a:t>
                      </a:r>
                      <a:endParaRPr lang="es-EC"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8179" marR="38179" marT="0" marB="0" anchor="b"/>
                </a:tc>
                <a:extLst>
                  <a:ext uri="{0D108BD9-81ED-4DB2-BD59-A6C34878D82A}">
                    <a16:rowId xmlns:a16="http://schemas.microsoft.com/office/drawing/2014/main" val="3500914960"/>
                  </a:ext>
                </a:extLst>
              </a:tr>
            </a:tbl>
          </a:graphicData>
        </a:graphic>
      </p:graphicFrame>
    </p:spTree>
    <p:extLst>
      <p:ext uri="{BB962C8B-B14F-4D97-AF65-F5344CB8AC3E}">
        <p14:creationId xmlns:p14="http://schemas.microsoft.com/office/powerpoint/2010/main" val="1631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80A1DE-73D7-4C53-96A8-B6240B21F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1050"/>
          </a:xfrm>
          <a:prstGeom prst="rect">
            <a:avLst/>
          </a:prstGeom>
        </p:spPr>
      </p:pic>
      <p:graphicFrame>
        <p:nvGraphicFramePr>
          <p:cNvPr id="7" name="Tabla 6">
            <a:extLst>
              <a:ext uri="{FF2B5EF4-FFF2-40B4-BE49-F238E27FC236}">
                <a16:creationId xmlns:a16="http://schemas.microsoft.com/office/drawing/2014/main" id="{635FF590-3F07-D83E-3765-28B6AF4B9B36}"/>
              </a:ext>
            </a:extLst>
          </p:cNvPr>
          <p:cNvGraphicFramePr>
            <a:graphicFrameLocks noGrp="1"/>
          </p:cNvGraphicFramePr>
          <p:nvPr>
            <p:extLst>
              <p:ext uri="{D42A27DB-BD31-4B8C-83A1-F6EECF244321}">
                <p14:modId xmlns:p14="http://schemas.microsoft.com/office/powerpoint/2010/main" val="3324840631"/>
              </p:ext>
            </p:extLst>
          </p:nvPr>
        </p:nvGraphicFramePr>
        <p:xfrm>
          <a:off x="1679945" y="1042034"/>
          <a:ext cx="8846286" cy="4508159"/>
        </p:xfrm>
        <a:graphic>
          <a:graphicData uri="http://schemas.openxmlformats.org/drawingml/2006/table">
            <a:tbl>
              <a:tblPr>
                <a:tableStyleId>{5C22544A-7EE6-4342-B048-85BDC9FD1C3A}</a:tableStyleId>
              </a:tblPr>
              <a:tblGrid>
                <a:gridCol w="985250">
                  <a:extLst>
                    <a:ext uri="{9D8B030D-6E8A-4147-A177-3AD203B41FA5}">
                      <a16:colId xmlns:a16="http://schemas.microsoft.com/office/drawing/2014/main" val="1528599398"/>
                    </a:ext>
                  </a:extLst>
                </a:gridCol>
                <a:gridCol w="2536494">
                  <a:extLst>
                    <a:ext uri="{9D8B030D-6E8A-4147-A177-3AD203B41FA5}">
                      <a16:colId xmlns:a16="http://schemas.microsoft.com/office/drawing/2014/main" val="2608698015"/>
                    </a:ext>
                  </a:extLst>
                </a:gridCol>
                <a:gridCol w="1551244">
                  <a:extLst>
                    <a:ext uri="{9D8B030D-6E8A-4147-A177-3AD203B41FA5}">
                      <a16:colId xmlns:a16="http://schemas.microsoft.com/office/drawing/2014/main" val="2527082431"/>
                    </a:ext>
                  </a:extLst>
                </a:gridCol>
                <a:gridCol w="1257766">
                  <a:extLst>
                    <a:ext uri="{9D8B030D-6E8A-4147-A177-3AD203B41FA5}">
                      <a16:colId xmlns:a16="http://schemas.microsoft.com/office/drawing/2014/main" val="596047347"/>
                    </a:ext>
                  </a:extLst>
                </a:gridCol>
                <a:gridCol w="1257766">
                  <a:extLst>
                    <a:ext uri="{9D8B030D-6E8A-4147-A177-3AD203B41FA5}">
                      <a16:colId xmlns:a16="http://schemas.microsoft.com/office/drawing/2014/main" val="1739224782"/>
                    </a:ext>
                  </a:extLst>
                </a:gridCol>
                <a:gridCol w="1257766">
                  <a:extLst>
                    <a:ext uri="{9D8B030D-6E8A-4147-A177-3AD203B41FA5}">
                      <a16:colId xmlns:a16="http://schemas.microsoft.com/office/drawing/2014/main" val="65814522"/>
                    </a:ext>
                  </a:extLst>
                </a:gridCol>
              </a:tblGrid>
              <a:tr h="271356">
                <a:tc>
                  <a:txBody>
                    <a:bodyPr/>
                    <a:lstStyle/>
                    <a:p>
                      <a:pPr algn="just" fontAlgn="auto"/>
                      <a:r>
                        <a:rPr lang="es-EC" sz="800" u="none" strike="noStrike">
                          <a:effectLst/>
                        </a:rPr>
                        <a:t>Codigo Partida</a:t>
                      </a:r>
                      <a:endParaRPr lang="es-EC" sz="800" b="1"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dirty="0">
                          <a:effectLst/>
                        </a:rPr>
                        <a:t>Denominación</a:t>
                      </a:r>
                      <a:endParaRPr lang="es-EC" sz="1100" b="1" i="0" u="none" strike="noStrike" dirty="0">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Asignacion Inicial</a:t>
                      </a:r>
                      <a:endParaRPr lang="es-EC" sz="1100" b="1"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Reforma</a:t>
                      </a:r>
                      <a:endParaRPr lang="es-EC" sz="1100" b="1"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Codificado</a:t>
                      </a:r>
                      <a:endParaRPr lang="es-EC" sz="1100" b="1"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Devengado</a:t>
                      </a:r>
                      <a:endParaRPr lang="es-EC"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58454099"/>
                  </a:ext>
                </a:extLst>
              </a:tr>
              <a:tr h="244626">
                <a:tc>
                  <a:txBody>
                    <a:bodyPr/>
                    <a:lstStyle/>
                    <a:p>
                      <a:pPr algn="l" fontAlgn="b"/>
                      <a:r>
                        <a:rPr lang="es-EC" sz="800" u="none" strike="noStrike">
                          <a:effectLst/>
                          <a:highlight>
                            <a:srgbClr val="FFFF00"/>
                          </a:highlight>
                        </a:rPr>
                        <a:t>5</a:t>
                      </a:r>
                      <a:endParaRPr lang="es-EC" sz="800" b="0" i="0" u="none" strike="noStrike">
                        <a:effectLst/>
                        <a:highlight>
                          <a:srgbClr val="FFFF00"/>
                        </a:highlight>
                        <a:latin typeface="Arial" panose="020B0604020202020204" pitchFamily="34" charset="0"/>
                      </a:endParaRPr>
                    </a:p>
                  </a:txBody>
                  <a:tcPr marL="9525" marR="9525" marT="9525" marB="0" anchor="b"/>
                </a:tc>
                <a:tc>
                  <a:txBody>
                    <a:bodyPr/>
                    <a:lstStyle/>
                    <a:p>
                      <a:pPr algn="just" fontAlgn="auto"/>
                      <a:r>
                        <a:rPr lang="es-EC" sz="1100" u="none" strike="noStrike" dirty="0">
                          <a:effectLst/>
                          <a:highlight>
                            <a:srgbClr val="FFFF00"/>
                          </a:highlight>
                        </a:rPr>
                        <a:t>GASTOS CORRIENTES</a:t>
                      </a:r>
                      <a:endParaRPr lang="es-EC" sz="1100" b="0" i="0" u="none" strike="noStrike" dirty="0">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dirty="0">
                          <a:effectLst/>
                          <a:highlight>
                            <a:srgbClr val="FFFF00"/>
                          </a:highlight>
                        </a:rPr>
                        <a:t>956,124,15</a:t>
                      </a:r>
                      <a:endParaRPr lang="es-EC" sz="1100" b="0" i="0" u="none" strike="noStrike" dirty="0">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53,317,13</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1,009,441,28</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910,081,48</a:t>
                      </a:r>
                      <a:endParaRPr lang="es-EC" sz="1100" b="0" i="0" u="none" strike="noStrike">
                        <a:effectLst/>
                        <a:highlight>
                          <a:srgbClr val="FFFF00"/>
                        </a:highlight>
                        <a:latin typeface="Arial" panose="020B0604020202020204" pitchFamily="34" charset="0"/>
                      </a:endParaRPr>
                    </a:p>
                  </a:txBody>
                  <a:tcPr marL="9525" marR="9525" marT="9525" marB="0" anchor="b"/>
                </a:tc>
                <a:extLst>
                  <a:ext uri="{0D108BD9-81ED-4DB2-BD59-A6C34878D82A}">
                    <a16:rowId xmlns:a16="http://schemas.microsoft.com/office/drawing/2014/main" val="2353903862"/>
                  </a:ext>
                </a:extLst>
              </a:tr>
              <a:tr h="244626">
                <a:tc>
                  <a:txBody>
                    <a:bodyPr/>
                    <a:lstStyle/>
                    <a:p>
                      <a:pPr algn="l" fontAlgn="b"/>
                      <a:r>
                        <a:rPr lang="es-EC" sz="800" u="none" strike="noStrike">
                          <a:effectLst/>
                        </a:rPr>
                        <a:t>51</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dirty="0">
                          <a:effectLst/>
                        </a:rPr>
                        <a:t>GASTOS EN PERSONAL</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722808,08</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33692,82</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756500,9</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731293,39</a:t>
                      </a:r>
                      <a:endParaRPr lang="es-EC" sz="11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144053479"/>
                  </a:ext>
                </a:extLst>
              </a:tr>
              <a:tr h="271356">
                <a:tc>
                  <a:txBody>
                    <a:bodyPr/>
                    <a:lstStyle/>
                    <a:p>
                      <a:pPr algn="l" fontAlgn="b"/>
                      <a:r>
                        <a:rPr lang="es-EC" sz="800" u="none" strike="noStrike">
                          <a:effectLst/>
                        </a:rPr>
                        <a:t>53</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S" sz="1100" u="none" strike="noStrike">
                          <a:effectLst/>
                        </a:rPr>
                        <a:t>BIENES Y SERVICIOS DE CONSUMO</a:t>
                      </a:r>
                      <a:endParaRPr lang="es-ES"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51820,96</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5145,45</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56966,41</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45348,26</a:t>
                      </a:r>
                      <a:endParaRPr lang="es-EC" sz="11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44207892"/>
                  </a:ext>
                </a:extLst>
              </a:tr>
              <a:tr h="244626">
                <a:tc>
                  <a:txBody>
                    <a:bodyPr/>
                    <a:lstStyle/>
                    <a:p>
                      <a:pPr algn="l" fontAlgn="b"/>
                      <a:r>
                        <a:rPr lang="es-EC" sz="800" u="none" strike="noStrike">
                          <a:effectLst/>
                        </a:rPr>
                        <a:t>56</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GASTOS FINANCIEROS</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138031,36</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15620,07</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153651,43</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95839,78</a:t>
                      </a:r>
                      <a:endParaRPr lang="es-EC" sz="11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71259127"/>
                  </a:ext>
                </a:extLst>
              </a:tr>
              <a:tr h="244626">
                <a:tc>
                  <a:txBody>
                    <a:bodyPr/>
                    <a:lstStyle/>
                    <a:p>
                      <a:pPr algn="l" fontAlgn="b"/>
                      <a:r>
                        <a:rPr lang="es-EC" sz="800" u="none" strike="noStrike">
                          <a:effectLst/>
                        </a:rPr>
                        <a:t>57</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OTROS GASTOS CORRIENTES</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43463,75</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-1141,21</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42322,54</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37600,05</a:t>
                      </a:r>
                      <a:endParaRPr lang="es-EC" sz="11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480751938"/>
                  </a:ext>
                </a:extLst>
              </a:tr>
              <a:tr h="244626">
                <a:tc>
                  <a:txBody>
                    <a:bodyPr/>
                    <a:lstStyle/>
                    <a:p>
                      <a:pPr algn="l" fontAlgn="b"/>
                      <a:r>
                        <a:rPr lang="es-EC" sz="800" u="none" strike="noStrike">
                          <a:effectLst/>
                          <a:highlight>
                            <a:srgbClr val="FFFF00"/>
                          </a:highlight>
                        </a:rPr>
                        <a:t>7</a:t>
                      </a:r>
                      <a:endParaRPr lang="es-EC" sz="800" b="0" i="0" u="none" strike="noStrike">
                        <a:effectLst/>
                        <a:highlight>
                          <a:srgbClr val="FFFF00"/>
                        </a:highlight>
                        <a:latin typeface="Arial" panose="020B0604020202020204" pitchFamily="34" charset="0"/>
                      </a:endParaRPr>
                    </a:p>
                  </a:txBody>
                  <a:tcPr marL="9525" marR="9525" marT="9525" marB="0" anchor="b"/>
                </a:tc>
                <a:tc>
                  <a:txBody>
                    <a:bodyPr/>
                    <a:lstStyle/>
                    <a:p>
                      <a:pPr algn="just" fontAlgn="auto"/>
                      <a:r>
                        <a:rPr lang="es-EC" sz="1100" u="none" strike="noStrike">
                          <a:effectLst/>
                          <a:highlight>
                            <a:srgbClr val="FFFF00"/>
                          </a:highlight>
                        </a:rPr>
                        <a:t>GASTOS DE INVERSION</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19,243,218,76</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-3409796,24</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dirty="0">
                          <a:effectLst/>
                          <a:highlight>
                            <a:srgbClr val="FFFF00"/>
                          </a:highlight>
                        </a:rPr>
                        <a:t>15,833422,52</a:t>
                      </a:r>
                      <a:endParaRPr lang="es-EC" sz="1100" b="0" i="0" u="none" strike="noStrike" dirty="0">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7,516030,87</a:t>
                      </a:r>
                      <a:endParaRPr lang="es-EC" sz="1100" b="0" i="0" u="none" strike="noStrike">
                        <a:effectLst/>
                        <a:highlight>
                          <a:srgbClr val="FFFF00"/>
                        </a:highlight>
                        <a:latin typeface="Arial" panose="020B0604020202020204" pitchFamily="34" charset="0"/>
                      </a:endParaRPr>
                    </a:p>
                  </a:txBody>
                  <a:tcPr marL="9525" marR="9525" marT="9525" marB="0" anchor="b"/>
                </a:tc>
                <a:extLst>
                  <a:ext uri="{0D108BD9-81ED-4DB2-BD59-A6C34878D82A}">
                    <a16:rowId xmlns:a16="http://schemas.microsoft.com/office/drawing/2014/main" val="1630969733"/>
                  </a:ext>
                </a:extLst>
              </a:tr>
              <a:tr h="271356">
                <a:tc>
                  <a:txBody>
                    <a:bodyPr/>
                    <a:lstStyle/>
                    <a:p>
                      <a:pPr algn="l" fontAlgn="b"/>
                      <a:r>
                        <a:rPr lang="es-EC" sz="800" u="none" strike="noStrike">
                          <a:effectLst/>
                        </a:rPr>
                        <a:t>71</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S" sz="1100" u="none" strike="noStrike" dirty="0">
                          <a:effectLst/>
                        </a:rPr>
                        <a:t>GASTOS EN PERSONAL PARA INVERSION</a:t>
                      </a:r>
                      <a:endParaRPr lang="es-ES"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2299366,2</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164298,75</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2463664,95</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2339607,06</a:t>
                      </a:r>
                      <a:endParaRPr lang="es-EC" sz="11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432907704"/>
                  </a:ext>
                </a:extLst>
              </a:tr>
              <a:tr h="271356">
                <a:tc>
                  <a:txBody>
                    <a:bodyPr/>
                    <a:lstStyle/>
                    <a:p>
                      <a:pPr algn="l" fontAlgn="b"/>
                      <a:r>
                        <a:rPr lang="es-EC" sz="800" u="none" strike="noStrike">
                          <a:effectLst/>
                        </a:rPr>
                        <a:t>73</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S" sz="1100" u="none" strike="noStrike" dirty="0">
                          <a:effectLst/>
                        </a:rPr>
                        <a:t>BIENES Y SERVICIOS PARA INVERSION</a:t>
                      </a:r>
                      <a:endParaRPr lang="es-ES"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1949531,29</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-261203,3</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1688327,99</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1078470,06</a:t>
                      </a:r>
                      <a:endParaRPr lang="es-EC"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799132265"/>
                  </a:ext>
                </a:extLst>
              </a:tr>
              <a:tr h="244626">
                <a:tc>
                  <a:txBody>
                    <a:bodyPr/>
                    <a:lstStyle/>
                    <a:p>
                      <a:pPr algn="l" fontAlgn="b"/>
                      <a:r>
                        <a:rPr lang="es-EC" sz="800" u="none" strike="noStrike">
                          <a:effectLst/>
                        </a:rPr>
                        <a:t>75</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OBRAS PUBLICAS</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14321087,08</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-2960781,42</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11360305,66</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3846266,39</a:t>
                      </a:r>
                      <a:endParaRPr lang="es-EC"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514475552"/>
                  </a:ext>
                </a:extLst>
              </a:tr>
              <a:tr h="271356">
                <a:tc>
                  <a:txBody>
                    <a:bodyPr/>
                    <a:lstStyle/>
                    <a:p>
                      <a:pPr algn="l" fontAlgn="b"/>
                      <a:r>
                        <a:rPr lang="es-EC" sz="800" u="none" strike="noStrike">
                          <a:effectLst/>
                        </a:rPr>
                        <a:t>77</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OTROS GASTOS DE INVERSION</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50972,02</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a:effectLst/>
                        </a:rPr>
                        <a:t>-9111,68</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41860,34</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38752,21</a:t>
                      </a:r>
                      <a:endParaRPr lang="es-EC"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33244917"/>
                  </a:ext>
                </a:extLst>
              </a:tr>
              <a:tr h="407033">
                <a:tc>
                  <a:txBody>
                    <a:bodyPr/>
                    <a:lstStyle/>
                    <a:p>
                      <a:pPr algn="l" fontAlgn="b"/>
                      <a:r>
                        <a:rPr lang="es-EC" sz="800" u="none" strike="noStrike">
                          <a:effectLst/>
                        </a:rPr>
                        <a:t>78</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S" sz="1100" u="none" strike="noStrike">
                          <a:effectLst/>
                        </a:rPr>
                        <a:t>TRANSFERENCIAS Y DONACIONES PARA INVERCION</a:t>
                      </a:r>
                      <a:endParaRPr lang="es-ES"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622262,17</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-342998,59</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279263,58</a:t>
                      </a:r>
                      <a:endParaRPr lang="es-EC" sz="1100" b="0" i="0" u="none" strike="noStrike" dirty="0">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212935,15</a:t>
                      </a:r>
                      <a:endParaRPr lang="es-EC"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41097432"/>
                  </a:ext>
                </a:extLst>
              </a:tr>
              <a:tr h="244626">
                <a:tc>
                  <a:txBody>
                    <a:bodyPr/>
                    <a:lstStyle/>
                    <a:p>
                      <a:pPr algn="l" fontAlgn="b"/>
                      <a:r>
                        <a:rPr lang="es-EC" sz="800" u="none" strike="noStrike">
                          <a:effectLst/>
                          <a:highlight>
                            <a:srgbClr val="FFFF00"/>
                          </a:highlight>
                        </a:rPr>
                        <a:t>8</a:t>
                      </a:r>
                      <a:endParaRPr lang="es-EC" sz="800" b="0" i="0" u="none" strike="noStrike">
                        <a:effectLst/>
                        <a:highlight>
                          <a:srgbClr val="FFFF00"/>
                        </a:highlight>
                        <a:latin typeface="Arial" panose="020B0604020202020204" pitchFamily="34" charset="0"/>
                      </a:endParaRPr>
                    </a:p>
                  </a:txBody>
                  <a:tcPr marL="9525" marR="9525" marT="9525" marB="0" anchor="b"/>
                </a:tc>
                <a:tc>
                  <a:txBody>
                    <a:bodyPr/>
                    <a:lstStyle/>
                    <a:p>
                      <a:pPr algn="just" fontAlgn="auto"/>
                      <a:r>
                        <a:rPr lang="es-EC" sz="1100" u="none" strike="noStrike">
                          <a:effectLst/>
                          <a:highlight>
                            <a:srgbClr val="FFFF00"/>
                          </a:highlight>
                        </a:rPr>
                        <a:t>GASTOS DE CAPITAL</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460946,01</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dirty="0">
                          <a:effectLst/>
                          <a:highlight>
                            <a:srgbClr val="FFFF00"/>
                          </a:highlight>
                        </a:rPr>
                        <a:t>-402519,89</a:t>
                      </a:r>
                      <a:endParaRPr lang="es-EC" sz="1100" b="0" i="0" u="none" strike="noStrike" dirty="0">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58426,12</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dirty="0">
                          <a:effectLst/>
                          <a:highlight>
                            <a:srgbClr val="FFFF00"/>
                          </a:highlight>
                        </a:rPr>
                        <a:t>50,643,37</a:t>
                      </a:r>
                      <a:endParaRPr lang="es-EC" sz="1100" b="0" i="0" u="none" strike="noStrike" dirty="0">
                        <a:effectLst/>
                        <a:highlight>
                          <a:srgbClr val="FFFF00"/>
                        </a:highlight>
                        <a:latin typeface="Arial" panose="020B0604020202020204" pitchFamily="34" charset="0"/>
                      </a:endParaRPr>
                    </a:p>
                  </a:txBody>
                  <a:tcPr marL="9525" marR="9525" marT="9525" marB="0" anchor="b"/>
                </a:tc>
                <a:extLst>
                  <a:ext uri="{0D108BD9-81ED-4DB2-BD59-A6C34878D82A}">
                    <a16:rowId xmlns:a16="http://schemas.microsoft.com/office/drawing/2014/main" val="2523716058"/>
                  </a:ext>
                </a:extLst>
              </a:tr>
              <a:tr h="244626">
                <a:tc>
                  <a:txBody>
                    <a:bodyPr/>
                    <a:lstStyle/>
                    <a:p>
                      <a:pPr algn="l" fontAlgn="b"/>
                      <a:r>
                        <a:rPr lang="es-EC" sz="800" u="none" strike="noStrike">
                          <a:effectLst/>
                        </a:rPr>
                        <a:t>84</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BIENES DE LARGA DURACION</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460946,01</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-402519,89</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58426,12</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50643,37</a:t>
                      </a:r>
                      <a:endParaRPr lang="es-EC"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176323715"/>
                  </a:ext>
                </a:extLst>
              </a:tr>
              <a:tr h="271356">
                <a:tc>
                  <a:txBody>
                    <a:bodyPr/>
                    <a:lstStyle/>
                    <a:p>
                      <a:pPr algn="l" fontAlgn="b"/>
                      <a:r>
                        <a:rPr lang="es-EC" sz="800" u="none" strike="noStrike">
                          <a:effectLst/>
                          <a:highlight>
                            <a:srgbClr val="FFFF00"/>
                          </a:highlight>
                        </a:rPr>
                        <a:t>9</a:t>
                      </a:r>
                      <a:endParaRPr lang="es-EC" sz="800" b="0" i="0" u="none" strike="noStrike">
                        <a:effectLst/>
                        <a:highlight>
                          <a:srgbClr val="FFFF00"/>
                        </a:highlight>
                        <a:latin typeface="Arial" panose="020B0604020202020204" pitchFamily="34" charset="0"/>
                      </a:endParaRPr>
                    </a:p>
                  </a:txBody>
                  <a:tcPr marL="9525" marR="9525" marT="9525" marB="0" anchor="b"/>
                </a:tc>
                <a:tc>
                  <a:txBody>
                    <a:bodyPr/>
                    <a:lstStyle/>
                    <a:p>
                      <a:pPr algn="just" fontAlgn="auto"/>
                      <a:r>
                        <a:rPr lang="es-EC" sz="1100" u="none" strike="noStrike">
                          <a:effectLst/>
                          <a:highlight>
                            <a:srgbClr val="FFFF00"/>
                          </a:highlight>
                        </a:rPr>
                        <a:t>APLICACION DEL FINANCIAMIENTO</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435371,8</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-1482,53</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a:effectLst/>
                          <a:highlight>
                            <a:srgbClr val="FFFF00"/>
                          </a:highlight>
                        </a:rPr>
                        <a:t>433889,27</a:t>
                      </a:r>
                      <a:endParaRPr lang="es-EC" sz="1100" b="0" i="0" u="none" strike="noStrike">
                        <a:effectLst/>
                        <a:highlight>
                          <a:srgbClr val="FFFF00"/>
                        </a:highlight>
                        <a:latin typeface="Arial" panose="020B0604020202020204" pitchFamily="34" charset="0"/>
                      </a:endParaRPr>
                    </a:p>
                  </a:txBody>
                  <a:tcPr marL="9525" marR="9525" marT="9525" marB="0" anchor="b"/>
                </a:tc>
                <a:tc>
                  <a:txBody>
                    <a:bodyPr/>
                    <a:lstStyle/>
                    <a:p>
                      <a:pPr algn="r" fontAlgn="b"/>
                      <a:r>
                        <a:rPr lang="es-EC" sz="1100" u="none" strike="noStrike" dirty="0">
                          <a:effectLst/>
                          <a:highlight>
                            <a:srgbClr val="FFFF00"/>
                          </a:highlight>
                        </a:rPr>
                        <a:t>402,030,08</a:t>
                      </a:r>
                      <a:endParaRPr lang="es-EC" sz="1100" b="0" i="0" u="none" strike="noStrike" dirty="0">
                        <a:effectLst/>
                        <a:highlight>
                          <a:srgbClr val="FFFF00"/>
                        </a:highlight>
                        <a:latin typeface="Arial" panose="020B0604020202020204" pitchFamily="34" charset="0"/>
                      </a:endParaRPr>
                    </a:p>
                  </a:txBody>
                  <a:tcPr marL="9525" marR="9525" marT="9525" marB="0" anchor="b"/>
                </a:tc>
                <a:extLst>
                  <a:ext uri="{0D108BD9-81ED-4DB2-BD59-A6C34878D82A}">
                    <a16:rowId xmlns:a16="http://schemas.microsoft.com/office/drawing/2014/main" val="3583035730"/>
                  </a:ext>
                </a:extLst>
              </a:tr>
              <a:tr h="271356">
                <a:tc>
                  <a:txBody>
                    <a:bodyPr/>
                    <a:lstStyle/>
                    <a:p>
                      <a:pPr algn="l" fontAlgn="b"/>
                      <a:r>
                        <a:rPr lang="es-EC" sz="800" u="none" strike="noStrike">
                          <a:effectLst/>
                        </a:rPr>
                        <a:t>96</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S" sz="1100" u="none" strike="noStrike">
                          <a:effectLst/>
                        </a:rPr>
                        <a:t>AMORTIZACION DE LA DEUDA PUBLICA</a:t>
                      </a:r>
                      <a:endParaRPr lang="es-ES"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389588,9</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-137986,77</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251602,13</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219742,94</a:t>
                      </a:r>
                      <a:endParaRPr lang="es-EC"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753337961"/>
                  </a:ext>
                </a:extLst>
              </a:tr>
              <a:tr h="244626">
                <a:tc>
                  <a:txBody>
                    <a:bodyPr/>
                    <a:lstStyle/>
                    <a:p>
                      <a:pPr algn="l" fontAlgn="b"/>
                      <a:r>
                        <a:rPr lang="es-EC" sz="800" u="none" strike="noStrike">
                          <a:effectLst/>
                        </a:rPr>
                        <a:t>97</a:t>
                      </a:r>
                      <a:endParaRPr lang="es-EC" sz="800" b="0" i="0" u="none" strike="noStrike">
                        <a:effectLst/>
                        <a:latin typeface="Arial" panose="020B0604020202020204" pitchFamily="34" charset="0"/>
                      </a:endParaRPr>
                    </a:p>
                  </a:txBody>
                  <a:tcPr marL="9525" marR="9525" marT="9525" marB="0" anchor="b"/>
                </a:tc>
                <a:tc>
                  <a:txBody>
                    <a:bodyPr/>
                    <a:lstStyle/>
                    <a:p>
                      <a:pPr algn="just" fontAlgn="auto"/>
                      <a:r>
                        <a:rPr lang="es-EC" sz="1100" u="none" strike="noStrike">
                          <a:effectLst/>
                        </a:rPr>
                        <a:t>PASIVO CIRCULANTE</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45782,9</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136504,24</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a:effectLst/>
                        </a:rPr>
                        <a:t>182287,14</a:t>
                      </a:r>
                      <a:endParaRPr lang="es-EC" sz="1100" b="0" i="0" u="none" strike="noStrike">
                        <a:effectLst/>
                        <a:latin typeface="Arial" panose="020B0604020202020204" pitchFamily="34" charset="0"/>
                      </a:endParaRPr>
                    </a:p>
                  </a:txBody>
                  <a:tcPr marL="9525" marR="9525" marT="9525" marB="0" anchor="b"/>
                </a:tc>
                <a:tc>
                  <a:txBody>
                    <a:bodyPr/>
                    <a:lstStyle/>
                    <a:p>
                      <a:pPr algn="r" fontAlgn="b"/>
                      <a:r>
                        <a:rPr lang="es-EC" sz="1100" u="none" strike="noStrike" dirty="0">
                          <a:effectLst/>
                        </a:rPr>
                        <a:t>182287,14</a:t>
                      </a:r>
                      <a:endParaRPr lang="es-EC"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823047936"/>
                  </a:ext>
                </a:extLst>
              </a:tr>
            </a:tbl>
          </a:graphicData>
        </a:graphic>
      </p:graphicFrame>
    </p:spTree>
    <p:extLst>
      <p:ext uri="{BB962C8B-B14F-4D97-AF65-F5344CB8AC3E}">
        <p14:creationId xmlns:p14="http://schemas.microsoft.com/office/powerpoint/2010/main" val="80560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80A1DE-73D7-4C53-96A8-B6240B21F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sp>
        <p:nvSpPr>
          <p:cNvPr id="4" name="CuadroTexto 3">
            <a:extLst>
              <a:ext uri="{FF2B5EF4-FFF2-40B4-BE49-F238E27FC236}">
                <a16:creationId xmlns:a16="http://schemas.microsoft.com/office/drawing/2014/main" id="{9AE94BA9-E31F-E68D-0622-940AFFBF5E2F}"/>
              </a:ext>
            </a:extLst>
          </p:cNvPr>
          <p:cNvSpPr txBox="1"/>
          <p:nvPr/>
        </p:nvSpPr>
        <p:spPr>
          <a:xfrm>
            <a:off x="1031357" y="5400"/>
            <a:ext cx="9654363" cy="6155531"/>
          </a:xfrm>
          <a:prstGeom prst="rect">
            <a:avLst/>
          </a:prstGeom>
          <a:noFill/>
        </p:spPr>
        <p:txBody>
          <a:bodyPr wrap="square">
            <a:spAutoFit/>
          </a:bodyPr>
          <a:lstStyle/>
          <a:p>
            <a:pPr algn="just"/>
            <a:endParaRPr lang="es-ES_trad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_tradnl"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_trad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_trad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Cabe aclarar que se cuenta con valores pendientes por asignar correspondientes al año 2023 como es, Construcción Planes Maestro de Alcantarillado, Construcción de Planes Maestros de Agua Potable para el centro cantonal, Asignaciones Por Patrimonio, Ley 47, Fondo de Desarrollo Sustentable</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De la Construcción del Mercado Norte de la Ciudad de General Plaza en el año 2023 se canceló por mencionada obra el valor de USD$ 1.012832,80 dólares americanos.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De la Construcción por Planes Maestros de Alcantarillado de la Ciudad de General Plaza durante el año 2023 se canceló el valor de USD $ 1.982063.11 dólares americanos.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6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Por Gasto Corriente en Personal se ha devengado USD $ 731.293,39 dólares americanos.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Por Gasto de Inversión en Personal se ha devengado USD $ 2.339.607,06 dólares americanos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Durante el año 2023, por Construcción del </a:t>
            </a:r>
            <a:r>
              <a:rPr lang="es-ES_tradnl" dirty="0">
                <a:latin typeface="Calibri" panose="020F0502020204030204" pitchFamily="34" charset="0"/>
                <a:ea typeface="Times New Roman" panose="02020603050405020304" pitchFamily="18" charset="0"/>
                <a:cs typeface="Times New Roman" panose="02020603050405020304" pitchFamily="18" charset="0"/>
              </a:rPr>
              <a:t>Mercado Norte de la Ciudad de General Plaza, Planes Maestros de Alcantarillado, Gasto Corriente en Personal, Gasto por Inversión en personal se devengo USD$ </a:t>
            </a: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6.065.796.36 (Seis millones sesenta y cinco mil setecientos noventa y seis con 36/100 dólares americanos</a:t>
            </a:r>
            <a:r>
              <a:rPr lang="es-ES_tradnl" dirty="0">
                <a:latin typeface="Calibri" panose="020F0502020204030204" pitchFamily="34" charset="0"/>
                <a:ea typeface="Times New Roman" panose="02020603050405020304" pitchFamily="18" charset="0"/>
                <a:cs typeface="Times New Roman" panose="02020603050405020304" pitchFamily="18" charset="0"/>
              </a:rPr>
              <a:t>.</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9547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5B2A3F-8118-4F44-8CC5-1CD3B59DE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5"/>
            <a:ext cx="12192000" cy="6841050"/>
          </a:xfrm>
          <a:prstGeom prst="rect">
            <a:avLst/>
          </a:prstGeom>
        </p:spPr>
      </p:pic>
    </p:spTree>
    <p:extLst>
      <p:ext uri="{BB962C8B-B14F-4D97-AF65-F5344CB8AC3E}">
        <p14:creationId xmlns:p14="http://schemas.microsoft.com/office/powerpoint/2010/main" val="29611589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622</Words>
  <Application>Microsoft Office PowerPoint</Application>
  <PresentationFormat>Panorámica</PresentationFormat>
  <Paragraphs>223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Boris Mauricio Jiménez Cando</dc:creator>
  <cp:lastModifiedBy>ISRAEL LOPEZ</cp:lastModifiedBy>
  <cp:revision>6</cp:revision>
  <cp:lastPrinted>2024-05-16T13:40:17Z</cp:lastPrinted>
  <dcterms:created xsi:type="dcterms:W3CDTF">2024-05-16T00:42:59Z</dcterms:created>
  <dcterms:modified xsi:type="dcterms:W3CDTF">2024-05-21T15:26:21Z</dcterms:modified>
</cp:coreProperties>
</file>