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5" r:id="rId6"/>
    <p:sldId id="263" r:id="rId7"/>
    <p:sldId id="264" r:id="rId8"/>
    <p:sldId id="267" r:id="rId9"/>
    <p:sldId id="268" r:id="rId10"/>
    <p:sldId id="269" r:id="rId11"/>
    <p:sldId id="272" r:id="rId12"/>
    <p:sldId id="277" r:id="rId13"/>
    <p:sldId id="279" r:id="rId14"/>
    <p:sldId id="295" r:id="rId15"/>
    <p:sldId id="296" r:id="rId16"/>
    <p:sldId id="278" r:id="rId17"/>
    <p:sldId id="282" r:id="rId18"/>
    <p:sldId id="281" r:id="rId19"/>
    <p:sldId id="280" r:id="rId20"/>
    <p:sldId id="283" r:id="rId21"/>
    <p:sldId id="274" r:id="rId22"/>
    <p:sldId id="275" r:id="rId23"/>
    <p:sldId id="276" r:id="rId24"/>
    <p:sldId id="287" r:id="rId25"/>
    <p:sldId id="286" r:id="rId26"/>
    <p:sldId id="285" r:id="rId27"/>
    <p:sldId id="293" r:id="rId28"/>
    <p:sldId id="284" r:id="rId29"/>
    <p:sldId id="288" r:id="rId30"/>
    <p:sldId id="294" r:id="rId31"/>
    <p:sldId id="291" r:id="rId32"/>
    <p:sldId id="292" r:id="rId33"/>
    <p:sldId id="298" r:id="rId34"/>
    <p:sldId id="297" r:id="rId35"/>
    <p:sldId id="300" r:id="rId36"/>
    <p:sldId id="301" r:id="rId37"/>
    <p:sldId id="289" r:id="rId38"/>
    <p:sldId id="299" r:id="rId39"/>
    <p:sldId id="302" r:id="rId40"/>
    <p:sldId id="261" r:id="rId4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8" d="100"/>
          <a:sy n="98" d="100"/>
        </p:scale>
        <p:origin x="1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C4C32E-B9A9-46CB-8288-E7C1F244AF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55CD6F59-2506-45C6-871A-A3A9F7C19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8C758FE9-7DE3-43D0-9A82-6D87CCDA5D6C}"/>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5" name="Marcador de pie de página 4">
            <a:extLst>
              <a:ext uri="{FF2B5EF4-FFF2-40B4-BE49-F238E27FC236}">
                <a16:creationId xmlns:a16="http://schemas.microsoft.com/office/drawing/2014/main" id="{F870B215-03DB-4000-97D2-B2385A6A8CC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5362A69-BD1D-47CA-8604-CE529325C61D}"/>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370876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13C7AA-9858-420C-8519-C677BBBD373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FCFBA57-5270-4FD4-924F-752EA2935F8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7BB70A0-7FCE-4344-95A7-4CBEA3A5E1AA}"/>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5" name="Marcador de pie de página 4">
            <a:extLst>
              <a:ext uri="{FF2B5EF4-FFF2-40B4-BE49-F238E27FC236}">
                <a16:creationId xmlns:a16="http://schemas.microsoft.com/office/drawing/2014/main" id="{458F4777-54C6-4E55-9629-5C74E428C25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B4B787B-E0A6-44A7-B878-8C139BADA768}"/>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302733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CB3BD7-21BE-44F1-AE7A-8CF5835A45A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879F2F9C-5CBE-43ED-ABD7-6343A0A3928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5D1448C-084F-45F9-A1D4-B363C4037C4A}"/>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5" name="Marcador de pie de página 4">
            <a:extLst>
              <a:ext uri="{FF2B5EF4-FFF2-40B4-BE49-F238E27FC236}">
                <a16:creationId xmlns:a16="http://schemas.microsoft.com/office/drawing/2014/main" id="{6B6B79ED-F80D-40C4-BB33-D288BAE3C22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88980E9-167C-4991-A6CF-6D4B2A086487}"/>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400921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FB87E-AA57-4F32-A8B6-19338F8BDCF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5E9F0A9-16B0-4B7A-81F9-FAAABCBA048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609BA14-29AC-42C4-8BF5-3CDEF7FE14AE}"/>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5" name="Marcador de pie de página 4">
            <a:extLst>
              <a:ext uri="{FF2B5EF4-FFF2-40B4-BE49-F238E27FC236}">
                <a16:creationId xmlns:a16="http://schemas.microsoft.com/office/drawing/2014/main" id="{B967AE0A-0E75-4751-91AB-ED27AD24790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F595FA5-1769-4278-87F9-2BA4DDCFA9AB}"/>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358072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BD48F3-1D96-4087-AD26-2E21AD88F5D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AF4FCFC6-0A4F-4BEF-A8B6-CD18B267D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AC941F-D5E4-4DA5-B660-64C49297CFBD}"/>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5" name="Marcador de pie de página 4">
            <a:extLst>
              <a:ext uri="{FF2B5EF4-FFF2-40B4-BE49-F238E27FC236}">
                <a16:creationId xmlns:a16="http://schemas.microsoft.com/office/drawing/2014/main" id="{A105034C-47AC-4B9B-B48A-32B5A2651CB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4A44C27-FDB6-4B93-94E3-F61A1DB869D8}"/>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13931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6C3158-BE07-48D2-A2D8-072A097ACE6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BBBB5A5-23B0-4CEC-9726-CAF2A7E0D8D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0D21C642-998D-4AC5-92D7-1D01D161FE6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79945229-F1C6-425B-B654-FF2A062D25D1}"/>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6" name="Marcador de pie de página 5">
            <a:extLst>
              <a:ext uri="{FF2B5EF4-FFF2-40B4-BE49-F238E27FC236}">
                <a16:creationId xmlns:a16="http://schemas.microsoft.com/office/drawing/2014/main" id="{A280CFE2-5184-424A-8264-FF1BDBB607F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1AF581A-8B4D-4A0D-9109-CD452429A436}"/>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160772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60B75-E500-488A-9CB7-469FB8AB9C1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F21874D-1B05-419E-B1B1-2995ED0E2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9085D9-4DC2-4FAD-B894-D28BC8F70F1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64BD79A7-5431-4832-92A6-18B50C8F1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1D66CE-8976-4C9C-BE0D-D977CAEC56D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00C9E0AE-48B6-4E70-BD9F-39D0F767F056}"/>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8" name="Marcador de pie de página 7">
            <a:extLst>
              <a:ext uri="{FF2B5EF4-FFF2-40B4-BE49-F238E27FC236}">
                <a16:creationId xmlns:a16="http://schemas.microsoft.com/office/drawing/2014/main" id="{196A2D9E-C1F7-4F82-9DB4-C71E0F6C6B30}"/>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F9B1A5B7-D2BB-438A-9918-D087CE589DF5}"/>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163714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6A307-39BA-4A17-AEC9-149066A1FFD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CC2D084E-36C8-484D-8E98-4319AA1E06B4}"/>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4" name="Marcador de pie de página 3">
            <a:extLst>
              <a:ext uri="{FF2B5EF4-FFF2-40B4-BE49-F238E27FC236}">
                <a16:creationId xmlns:a16="http://schemas.microsoft.com/office/drawing/2014/main" id="{AAB8814C-0A9D-480D-B6BC-EB4CEEBB45B8}"/>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189F82D9-C71C-4627-8611-71C9C87D8127}"/>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16266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18C34AB-4274-4771-BE76-E2C25B8191D8}"/>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3" name="Marcador de pie de página 2">
            <a:extLst>
              <a:ext uri="{FF2B5EF4-FFF2-40B4-BE49-F238E27FC236}">
                <a16:creationId xmlns:a16="http://schemas.microsoft.com/office/drawing/2014/main" id="{8FF0B949-5F54-4861-AF0B-A2F88CD45613}"/>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00227C40-81C2-4DB0-9B70-C2B19D6409A1}"/>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29237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5E04C-4648-41E3-B85D-F36F4BAF9A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A293B29-619E-496E-8034-ECFB8B0887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FA889291-1CB8-4A19-9CC5-F74E7FA74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6FFF59-FBC6-41AB-ACA7-306715E783BD}"/>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6" name="Marcador de pie de página 5">
            <a:extLst>
              <a:ext uri="{FF2B5EF4-FFF2-40B4-BE49-F238E27FC236}">
                <a16:creationId xmlns:a16="http://schemas.microsoft.com/office/drawing/2014/main" id="{B6757303-0540-420C-9C17-1DB89D9732D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B7C791E-352A-41DE-B879-DF67560C8D76}"/>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63901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A156E-A3BC-4C0B-93BE-BB0C0C19B2A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0C3ECE66-97AF-4188-86F5-14C561A49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8B67337E-D7F2-4055-BE23-B5C7D737A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AC56E7-BD47-482A-B027-2F9647C98CAF}"/>
              </a:ext>
            </a:extLst>
          </p:cNvPr>
          <p:cNvSpPr>
            <a:spLocks noGrp="1"/>
          </p:cNvSpPr>
          <p:nvPr>
            <p:ph type="dt" sz="half" idx="10"/>
          </p:nvPr>
        </p:nvSpPr>
        <p:spPr/>
        <p:txBody>
          <a:bodyPr/>
          <a:lstStyle/>
          <a:p>
            <a:fld id="{CDBB3320-9F57-4C26-B6F0-7B5251EDA127}" type="datetimeFigureOut">
              <a:rPr lang="es-EC" smtClean="0"/>
              <a:t>21/5/2024</a:t>
            </a:fld>
            <a:endParaRPr lang="es-EC"/>
          </a:p>
        </p:txBody>
      </p:sp>
      <p:sp>
        <p:nvSpPr>
          <p:cNvPr id="6" name="Marcador de pie de página 5">
            <a:extLst>
              <a:ext uri="{FF2B5EF4-FFF2-40B4-BE49-F238E27FC236}">
                <a16:creationId xmlns:a16="http://schemas.microsoft.com/office/drawing/2014/main" id="{B71EC58E-9304-4F77-8C01-121FFBA8D96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AEAF30B-DAD8-4340-A167-FE0B74E9AD85}"/>
              </a:ext>
            </a:extLst>
          </p:cNvPr>
          <p:cNvSpPr>
            <a:spLocks noGrp="1"/>
          </p:cNvSpPr>
          <p:nvPr>
            <p:ph type="sldNum" sz="quarter" idx="12"/>
          </p:nvPr>
        </p:nvSpPr>
        <p:spPr/>
        <p:txBody>
          <a:bodyPr/>
          <a:lstStyle/>
          <a:p>
            <a:fld id="{BD31217B-1FFB-4FEE-AB60-90172C75DDCD}" type="slidenum">
              <a:rPr lang="es-EC" smtClean="0"/>
              <a:t>‹Nº›</a:t>
            </a:fld>
            <a:endParaRPr lang="es-EC"/>
          </a:p>
        </p:txBody>
      </p:sp>
    </p:spTree>
    <p:extLst>
      <p:ext uri="{BB962C8B-B14F-4D97-AF65-F5344CB8AC3E}">
        <p14:creationId xmlns:p14="http://schemas.microsoft.com/office/powerpoint/2010/main" val="2216422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0A7F47E-9E96-4634-87E8-4DE990FE0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093F7B0-B433-4C92-9BFD-2F1DAF6C7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01FCE47-BA5C-46F1-AAE9-1A606AE837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B3320-9F57-4C26-B6F0-7B5251EDA127}" type="datetimeFigureOut">
              <a:rPr lang="es-EC" smtClean="0"/>
              <a:t>21/5/2024</a:t>
            </a:fld>
            <a:endParaRPr lang="es-EC"/>
          </a:p>
        </p:txBody>
      </p:sp>
      <p:sp>
        <p:nvSpPr>
          <p:cNvPr id="5" name="Marcador de pie de página 4">
            <a:extLst>
              <a:ext uri="{FF2B5EF4-FFF2-40B4-BE49-F238E27FC236}">
                <a16:creationId xmlns:a16="http://schemas.microsoft.com/office/drawing/2014/main" id="{2F3509CD-2D3D-46FD-B0A2-9A10F5AAA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E5A57340-AEC9-4662-9D78-AA65C4BDE8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1217B-1FFB-4FEE-AB60-90172C75DDCD}" type="slidenum">
              <a:rPr lang="es-EC" smtClean="0"/>
              <a:t>‹Nº›</a:t>
            </a:fld>
            <a:endParaRPr lang="es-EC"/>
          </a:p>
        </p:txBody>
      </p:sp>
    </p:spTree>
    <p:extLst>
      <p:ext uri="{BB962C8B-B14F-4D97-AF65-F5344CB8AC3E}">
        <p14:creationId xmlns:p14="http://schemas.microsoft.com/office/powerpoint/2010/main" val="3552590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A48E447-B11C-4A69-87CE-C8DA73E54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7" name="Imagen 6">
            <a:extLst>
              <a:ext uri="{FF2B5EF4-FFF2-40B4-BE49-F238E27FC236}">
                <a16:creationId xmlns:a16="http://schemas.microsoft.com/office/drawing/2014/main" id="{0D9D9D38-DD3B-4B55-9D96-2882761E0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21" name="Imagen 20">
            <a:extLst>
              <a:ext uri="{FF2B5EF4-FFF2-40B4-BE49-F238E27FC236}">
                <a16:creationId xmlns:a16="http://schemas.microsoft.com/office/drawing/2014/main" id="{D45BE853-469B-4541-80BF-7906FAABC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23" name="Imagen 22">
            <a:extLst>
              <a:ext uri="{FF2B5EF4-FFF2-40B4-BE49-F238E27FC236}">
                <a16:creationId xmlns:a16="http://schemas.microsoft.com/office/drawing/2014/main" id="{1100D030-51C4-4E1E-89CD-E3C481F6F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25" name="Imagen 24">
            <a:extLst>
              <a:ext uri="{FF2B5EF4-FFF2-40B4-BE49-F238E27FC236}">
                <a16:creationId xmlns:a16="http://schemas.microsoft.com/office/drawing/2014/main" id="{26C8886A-EFD7-4908-A74B-B7073F36E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Tree>
    <p:extLst>
      <p:ext uri="{BB962C8B-B14F-4D97-AF65-F5344CB8AC3E}">
        <p14:creationId xmlns:p14="http://schemas.microsoft.com/office/powerpoint/2010/main" val="111794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3" name="Imagen 2">
            <a:extLst>
              <a:ext uri="{FF2B5EF4-FFF2-40B4-BE49-F238E27FC236}">
                <a16:creationId xmlns:a16="http://schemas.microsoft.com/office/drawing/2014/main" id="{EAD796E3-EB3A-4618-A6C9-4B77E4E69C9A}"/>
              </a:ext>
            </a:extLst>
          </p:cNvPr>
          <p:cNvPicPr>
            <a:picLocks noChangeAspect="1"/>
          </p:cNvPicPr>
          <p:nvPr/>
        </p:nvPicPr>
        <p:blipFill>
          <a:blip r:embed="rId3"/>
          <a:stretch>
            <a:fillRect/>
          </a:stretch>
        </p:blipFill>
        <p:spPr>
          <a:xfrm>
            <a:off x="0" y="713556"/>
            <a:ext cx="8758853" cy="5800220"/>
          </a:xfrm>
          <a:prstGeom prst="rect">
            <a:avLst/>
          </a:prstGeom>
        </p:spPr>
      </p:pic>
      <p:sp>
        <p:nvSpPr>
          <p:cNvPr id="4" name="Rectángulo 3">
            <a:extLst>
              <a:ext uri="{FF2B5EF4-FFF2-40B4-BE49-F238E27FC236}">
                <a16:creationId xmlns:a16="http://schemas.microsoft.com/office/drawing/2014/main" id="{81961D21-C83B-40D4-B5A4-19B3DDC14B2B}"/>
              </a:ext>
            </a:extLst>
          </p:cNvPr>
          <p:cNvSpPr/>
          <p:nvPr/>
        </p:nvSpPr>
        <p:spPr>
          <a:xfrm>
            <a:off x="7983066" y="1030949"/>
            <a:ext cx="3450909" cy="923330"/>
          </a:xfrm>
          <a:prstGeom prst="rect">
            <a:avLst/>
          </a:prstGeom>
        </p:spPr>
        <p:txBody>
          <a:bodyPr wrap="square">
            <a:spAutoFit/>
          </a:bodyPr>
          <a:lstStyle/>
          <a:p>
            <a:r>
              <a:rPr lang="es-EC" dirty="0"/>
              <a:t>Propuesta arquitectónica, apoyo con el personal técnico y Equipos para la construcción del Parque.</a:t>
            </a:r>
          </a:p>
        </p:txBody>
      </p:sp>
    </p:spTree>
    <p:extLst>
      <p:ext uri="{BB962C8B-B14F-4D97-AF65-F5344CB8AC3E}">
        <p14:creationId xmlns:p14="http://schemas.microsoft.com/office/powerpoint/2010/main" val="3845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D05497A0-97C2-4DFA-8685-1075B3F35638}"/>
              </a:ext>
            </a:extLst>
          </p:cNvPr>
          <p:cNvSpPr txBox="1"/>
          <p:nvPr/>
        </p:nvSpPr>
        <p:spPr>
          <a:xfrm>
            <a:off x="445477" y="898769"/>
            <a:ext cx="11191631" cy="2954655"/>
          </a:xfrm>
          <a:prstGeom prst="rect">
            <a:avLst/>
          </a:prstGeom>
          <a:noFill/>
        </p:spPr>
        <p:txBody>
          <a:bodyPr wrap="square" rtlCol="0">
            <a:spAutoFit/>
          </a:bodyPr>
          <a:lstStyle/>
          <a:p>
            <a:r>
              <a:rPr lang="es-EC" sz="2400" dirty="0">
                <a:solidFill>
                  <a:schemeClr val="accent6">
                    <a:lumMod val="75000"/>
                  </a:schemeClr>
                </a:solidFill>
              </a:rPr>
              <a:t>GESTION DE RIESGOS</a:t>
            </a:r>
          </a:p>
          <a:p>
            <a:endParaRPr lang="es-EC" dirty="0"/>
          </a:p>
          <a:p>
            <a:pPr marL="285750" lvl="0" indent="-285750">
              <a:buFont typeface="Arial" panose="020B0604020202020204" pitchFamily="34" charset="0"/>
              <a:buChar char="•"/>
            </a:pPr>
            <a:r>
              <a:rPr lang="es-EC" dirty="0"/>
              <a:t>Reducir las vulnerabilidades ante los eventos adversos</a:t>
            </a:r>
          </a:p>
          <a:p>
            <a:pPr lvl="0"/>
            <a:r>
              <a:rPr lang="es-EC" dirty="0"/>
              <a:t>Se ha realizado el mantenimiento de cunetas de coronación en los meses de Octubre del 2023 y Diciembre 2023. </a:t>
            </a:r>
          </a:p>
          <a:p>
            <a:pPr lvl="0" algn="r"/>
            <a:endParaRPr lang="es-EC" dirty="0"/>
          </a:p>
          <a:p>
            <a:pPr lvl="0"/>
            <a:r>
              <a:rPr lang="es-EC" dirty="0"/>
              <a:t> </a:t>
            </a:r>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4" name="Imagen 3">
            <a:extLst>
              <a:ext uri="{FF2B5EF4-FFF2-40B4-BE49-F238E27FC236}">
                <a16:creationId xmlns:a16="http://schemas.microsoft.com/office/drawing/2014/main" id="{99799E20-2051-4263-8AA0-861B85D67F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108" y="2508078"/>
            <a:ext cx="1765935" cy="3733165"/>
          </a:xfrm>
          <a:prstGeom prst="rect">
            <a:avLst/>
          </a:prstGeom>
          <a:noFill/>
        </p:spPr>
      </p:pic>
      <p:pic>
        <p:nvPicPr>
          <p:cNvPr id="6" name="Imagen 5">
            <a:extLst>
              <a:ext uri="{FF2B5EF4-FFF2-40B4-BE49-F238E27FC236}">
                <a16:creationId xmlns:a16="http://schemas.microsoft.com/office/drawing/2014/main" id="{60A31381-F631-4D55-ABA6-188090C044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9845" y="2531458"/>
            <a:ext cx="1758315" cy="3721735"/>
          </a:xfrm>
          <a:prstGeom prst="rect">
            <a:avLst/>
          </a:prstGeom>
          <a:noFill/>
        </p:spPr>
      </p:pic>
    </p:spTree>
    <p:extLst>
      <p:ext uri="{BB962C8B-B14F-4D97-AF65-F5344CB8AC3E}">
        <p14:creationId xmlns:p14="http://schemas.microsoft.com/office/powerpoint/2010/main" val="1132041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6D093D1A-0856-4CDE-BD32-5EEBCCABD9D6}"/>
              </a:ext>
            </a:extLst>
          </p:cNvPr>
          <p:cNvSpPr txBox="1"/>
          <p:nvPr/>
        </p:nvSpPr>
        <p:spPr>
          <a:xfrm>
            <a:off x="445477" y="898769"/>
            <a:ext cx="11191631" cy="1477328"/>
          </a:xfrm>
          <a:prstGeom prst="rect">
            <a:avLst/>
          </a:prstGeom>
          <a:noFill/>
        </p:spPr>
        <p:txBody>
          <a:bodyPr wrap="square" rtlCol="0">
            <a:spAutoFit/>
          </a:bodyPr>
          <a:lstStyle/>
          <a:p>
            <a:endParaRPr lang="es-EC" dirty="0"/>
          </a:p>
          <a:p>
            <a:r>
              <a:rPr lang="es-EC" dirty="0"/>
              <a:t>Se Brindó asistencia en eventos de deslizamientos y afecciones estructurales</a:t>
            </a:r>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50A2118A-F992-462F-948B-ED17A2F74C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7" y="1650365"/>
            <a:ext cx="2371725" cy="1778635"/>
          </a:xfrm>
          <a:prstGeom prst="rect">
            <a:avLst/>
          </a:prstGeom>
          <a:noFill/>
          <a:ln>
            <a:noFill/>
          </a:ln>
        </p:spPr>
      </p:pic>
      <p:pic>
        <p:nvPicPr>
          <p:cNvPr id="6" name="Imagen 5">
            <a:extLst>
              <a:ext uri="{FF2B5EF4-FFF2-40B4-BE49-F238E27FC236}">
                <a16:creationId xmlns:a16="http://schemas.microsoft.com/office/drawing/2014/main" id="{C000C570-1A86-4B81-A8BB-6937CB0BF2E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019" y="1784350"/>
            <a:ext cx="2924175" cy="1644650"/>
          </a:xfrm>
          <a:prstGeom prst="rect">
            <a:avLst/>
          </a:prstGeom>
          <a:noFill/>
          <a:ln>
            <a:noFill/>
          </a:ln>
        </p:spPr>
      </p:pic>
      <p:pic>
        <p:nvPicPr>
          <p:cNvPr id="7" name="Imagen 6">
            <a:extLst>
              <a:ext uri="{FF2B5EF4-FFF2-40B4-BE49-F238E27FC236}">
                <a16:creationId xmlns:a16="http://schemas.microsoft.com/office/drawing/2014/main" id="{FD94884C-E0C0-49DA-97E7-39184E0C972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1230" y="1722888"/>
            <a:ext cx="1394592" cy="1926615"/>
          </a:xfrm>
          <a:prstGeom prst="rect">
            <a:avLst/>
          </a:prstGeom>
          <a:noFill/>
        </p:spPr>
      </p:pic>
      <p:pic>
        <p:nvPicPr>
          <p:cNvPr id="8" name="Imagen 7">
            <a:extLst>
              <a:ext uri="{FF2B5EF4-FFF2-40B4-BE49-F238E27FC236}">
                <a16:creationId xmlns:a16="http://schemas.microsoft.com/office/drawing/2014/main" id="{C3333E5C-D4FB-4FC0-9577-CC361E13CCF0}"/>
              </a:ext>
            </a:extLst>
          </p:cNvPr>
          <p:cNvPicPr/>
          <p:nvPr/>
        </p:nvPicPr>
        <p:blipFill rotWithShape="1">
          <a:blip r:embed="rId6" cstate="print">
            <a:extLst>
              <a:ext uri="{28A0092B-C50C-407E-A947-70E740481C1C}">
                <a14:useLocalDpi xmlns:a14="http://schemas.microsoft.com/office/drawing/2010/main" val="0"/>
              </a:ext>
            </a:extLst>
          </a:blip>
          <a:srcRect l="11784" t="10271" r="17516" b="29777"/>
          <a:stretch/>
        </p:blipFill>
        <p:spPr bwMode="auto">
          <a:xfrm>
            <a:off x="719895" y="3679116"/>
            <a:ext cx="2405380" cy="2719705"/>
          </a:xfrm>
          <a:prstGeom prst="rect">
            <a:avLst/>
          </a:prstGeom>
          <a:noFill/>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2B6196FB-DE6C-4E52-86DF-F59FFBA5200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1472" y="3923237"/>
            <a:ext cx="4324350" cy="2432050"/>
          </a:xfrm>
          <a:prstGeom prst="rect">
            <a:avLst/>
          </a:prstGeom>
          <a:noFill/>
        </p:spPr>
      </p:pic>
      <p:pic>
        <p:nvPicPr>
          <p:cNvPr id="10" name="Imagen 9">
            <a:extLst>
              <a:ext uri="{FF2B5EF4-FFF2-40B4-BE49-F238E27FC236}">
                <a16:creationId xmlns:a16="http://schemas.microsoft.com/office/drawing/2014/main" id="{CE02BD88-AD44-40D1-BAAB-EE0E19610F6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9973" y="1445651"/>
            <a:ext cx="3385185" cy="4513580"/>
          </a:xfrm>
          <a:prstGeom prst="rect">
            <a:avLst/>
          </a:prstGeom>
          <a:noFill/>
        </p:spPr>
      </p:pic>
    </p:spTree>
    <p:extLst>
      <p:ext uri="{BB962C8B-B14F-4D97-AF65-F5344CB8AC3E}">
        <p14:creationId xmlns:p14="http://schemas.microsoft.com/office/powerpoint/2010/main" val="3394892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0695956E-2A63-4814-B78E-3115B500787B}"/>
              </a:ext>
            </a:extLst>
          </p:cNvPr>
          <p:cNvPicPr>
            <a:picLocks noChangeAspect="1"/>
          </p:cNvPicPr>
          <p:nvPr/>
        </p:nvPicPr>
        <p:blipFill>
          <a:blip r:embed="rId3"/>
          <a:stretch>
            <a:fillRect/>
          </a:stretch>
        </p:blipFill>
        <p:spPr>
          <a:xfrm>
            <a:off x="342639" y="1255332"/>
            <a:ext cx="7003336" cy="5602668"/>
          </a:xfrm>
          <a:prstGeom prst="rect">
            <a:avLst/>
          </a:prstGeom>
        </p:spPr>
      </p:pic>
      <p:pic>
        <p:nvPicPr>
          <p:cNvPr id="5" name="Imagen 4">
            <a:extLst>
              <a:ext uri="{FF2B5EF4-FFF2-40B4-BE49-F238E27FC236}">
                <a16:creationId xmlns:a16="http://schemas.microsoft.com/office/drawing/2014/main" id="{3BEF03BC-1484-4B5E-A6DE-0BE681F2F5EC}"/>
              </a:ext>
            </a:extLst>
          </p:cNvPr>
          <p:cNvPicPr>
            <a:picLocks noChangeAspect="1"/>
          </p:cNvPicPr>
          <p:nvPr/>
        </p:nvPicPr>
        <p:blipFill rotWithShape="1">
          <a:blip r:embed="rId4"/>
          <a:srcRect r="10772" b="5605"/>
          <a:stretch/>
        </p:blipFill>
        <p:spPr>
          <a:xfrm>
            <a:off x="7040434" y="1637433"/>
            <a:ext cx="4828042" cy="4321798"/>
          </a:xfrm>
          <a:prstGeom prst="rect">
            <a:avLst/>
          </a:prstGeom>
        </p:spPr>
      </p:pic>
      <p:sp>
        <p:nvSpPr>
          <p:cNvPr id="3" name="CuadroTexto 2">
            <a:extLst>
              <a:ext uri="{FF2B5EF4-FFF2-40B4-BE49-F238E27FC236}">
                <a16:creationId xmlns:a16="http://schemas.microsoft.com/office/drawing/2014/main" id="{AF8F69B8-4CCA-4B8C-9676-20F485C6EAE6}"/>
              </a:ext>
            </a:extLst>
          </p:cNvPr>
          <p:cNvSpPr txBox="1"/>
          <p:nvPr/>
        </p:nvSpPr>
        <p:spPr>
          <a:xfrm>
            <a:off x="445477" y="898769"/>
            <a:ext cx="11191631" cy="2031325"/>
          </a:xfrm>
          <a:prstGeom prst="rect">
            <a:avLst/>
          </a:prstGeom>
          <a:noFill/>
        </p:spPr>
        <p:txBody>
          <a:bodyPr wrap="square" rtlCol="0">
            <a:spAutoFit/>
          </a:bodyPr>
          <a:lstStyle/>
          <a:p>
            <a:r>
              <a:rPr lang="es-EC" dirty="0"/>
              <a:t>Levantamiento de información realizando Ortofotos con </a:t>
            </a:r>
            <a:r>
              <a:rPr lang="es-EC" dirty="0" err="1"/>
              <a:t>Drone</a:t>
            </a:r>
            <a:r>
              <a:rPr lang="es-EC" dirty="0"/>
              <a:t> en  los Centros Poblados.</a:t>
            </a:r>
          </a:p>
          <a:p>
            <a:r>
              <a:rPr lang="es-EC" dirty="0"/>
              <a:t>Información generada que permite planificar el crecimiento organizado de los centros poblados.</a:t>
            </a:r>
          </a:p>
          <a:p>
            <a:endParaRPr lang="es-EC" dirty="0"/>
          </a:p>
          <a:p>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389476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AF8F69B8-4CCA-4B8C-9676-20F485C6EAE6}"/>
              </a:ext>
            </a:extLst>
          </p:cNvPr>
          <p:cNvSpPr txBox="1"/>
          <p:nvPr/>
        </p:nvSpPr>
        <p:spPr>
          <a:xfrm>
            <a:off x="445477" y="898769"/>
            <a:ext cx="11191631" cy="1477328"/>
          </a:xfrm>
          <a:prstGeom prst="rect">
            <a:avLst/>
          </a:prstGeom>
          <a:noFill/>
        </p:spPr>
        <p:txBody>
          <a:bodyPr wrap="square" rtlCol="0">
            <a:spAutoFit/>
          </a:bodyPr>
          <a:lstStyle/>
          <a:p>
            <a:r>
              <a:rPr lang="es-EC" dirty="0"/>
              <a:t>Levantamiento de información realizando Ortofotos de varios Centros Poblados.</a:t>
            </a:r>
          </a:p>
          <a:p>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6" name="Imagen 5">
            <a:extLst>
              <a:ext uri="{FF2B5EF4-FFF2-40B4-BE49-F238E27FC236}">
                <a16:creationId xmlns:a16="http://schemas.microsoft.com/office/drawing/2014/main" id="{D8DE4058-910F-4CE7-BC42-5A30CEE0EE35}"/>
              </a:ext>
            </a:extLst>
          </p:cNvPr>
          <p:cNvPicPr>
            <a:picLocks noChangeAspect="1"/>
          </p:cNvPicPr>
          <p:nvPr/>
        </p:nvPicPr>
        <p:blipFill>
          <a:blip r:embed="rId3"/>
          <a:stretch>
            <a:fillRect/>
          </a:stretch>
        </p:blipFill>
        <p:spPr>
          <a:xfrm>
            <a:off x="242513" y="1561021"/>
            <a:ext cx="8406751" cy="3593474"/>
          </a:xfrm>
          <a:prstGeom prst="rect">
            <a:avLst/>
          </a:prstGeom>
        </p:spPr>
      </p:pic>
      <p:pic>
        <p:nvPicPr>
          <p:cNvPr id="7" name="Imagen 6">
            <a:extLst>
              <a:ext uri="{FF2B5EF4-FFF2-40B4-BE49-F238E27FC236}">
                <a16:creationId xmlns:a16="http://schemas.microsoft.com/office/drawing/2014/main" id="{3E67358D-DD62-43AB-A72B-FAF992E0F3B9}"/>
              </a:ext>
            </a:extLst>
          </p:cNvPr>
          <p:cNvPicPr>
            <a:picLocks noChangeAspect="1"/>
          </p:cNvPicPr>
          <p:nvPr/>
        </p:nvPicPr>
        <p:blipFill>
          <a:blip r:embed="rId4"/>
          <a:stretch>
            <a:fillRect/>
          </a:stretch>
        </p:blipFill>
        <p:spPr>
          <a:xfrm>
            <a:off x="7750503" y="1475052"/>
            <a:ext cx="4198984" cy="4580017"/>
          </a:xfrm>
          <a:prstGeom prst="rect">
            <a:avLst/>
          </a:prstGeom>
        </p:spPr>
      </p:pic>
    </p:spTree>
    <p:extLst>
      <p:ext uri="{BB962C8B-B14F-4D97-AF65-F5344CB8AC3E}">
        <p14:creationId xmlns:p14="http://schemas.microsoft.com/office/powerpoint/2010/main" val="3784250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AF8F69B8-4CCA-4B8C-9676-20F485C6EAE6}"/>
              </a:ext>
            </a:extLst>
          </p:cNvPr>
          <p:cNvSpPr txBox="1"/>
          <p:nvPr/>
        </p:nvSpPr>
        <p:spPr>
          <a:xfrm>
            <a:off x="6361043" y="1175767"/>
            <a:ext cx="5772810" cy="1477328"/>
          </a:xfrm>
          <a:prstGeom prst="rect">
            <a:avLst/>
          </a:prstGeom>
          <a:noFill/>
        </p:spPr>
        <p:txBody>
          <a:bodyPr wrap="square" rtlCol="0">
            <a:spAutoFit/>
          </a:bodyPr>
          <a:lstStyle/>
          <a:p>
            <a:r>
              <a:rPr lang="es-EC" dirty="0"/>
              <a:t>Levantamiento de información realizando Ortofotos de varios Centros Poblados.</a:t>
            </a:r>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596F949D-D165-4552-9FC0-757B04DA28F0}"/>
              </a:ext>
            </a:extLst>
          </p:cNvPr>
          <p:cNvPicPr>
            <a:picLocks noChangeAspect="1"/>
          </p:cNvPicPr>
          <p:nvPr/>
        </p:nvPicPr>
        <p:blipFill>
          <a:blip r:embed="rId3"/>
          <a:stretch>
            <a:fillRect/>
          </a:stretch>
        </p:blipFill>
        <p:spPr>
          <a:xfrm>
            <a:off x="738498" y="772037"/>
            <a:ext cx="5357501" cy="5919969"/>
          </a:xfrm>
          <a:prstGeom prst="rect">
            <a:avLst/>
          </a:prstGeom>
        </p:spPr>
      </p:pic>
      <p:sp>
        <p:nvSpPr>
          <p:cNvPr id="6" name="CuadroTexto 5">
            <a:extLst>
              <a:ext uri="{FF2B5EF4-FFF2-40B4-BE49-F238E27FC236}">
                <a16:creationId xmlns:a16="http://schemas.microsoft.com/office/drawing/2014/main" id="{F5E70830-9DC0-4914-96F6-2AB818958930}"/>
              </a:ext>
            </a:extLst>
          </p:cNvPr>
          <p:cNvSpPr txBox="1"/>
          <p:nvPr/>
        </p:nvSpPr>
        <p:spPr>
          <a:xfrm>
            <a:off x="6361043" y="2355222"/>
            <a:ext cx="5165857" cy="2031325"/>
          </a:xfrm>
          <a:prstGeom prst="rect">
            <a:avLst/>
          </a:prstGeom>
          <a:noFill/>
        </p:spPr>
        <p:txBody>
          <a:bodyPr wrap="square" rtlCol="0">
            <a:spAutoFit/>
          </a:bodyPr>
          <a:lstStyle/>
          <a:p>
            <a:r>
              <a:rPr lang="es-EC" dirty="0"/>
              <a:t>La información Generada permite obtener Mapas de Riesgos, dar seguimiento y control a los cambios que se producen con el fin de precautelar la seguridad.</a:t>
            </a:r>
          </a:p>
          <a:p>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82229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7C47EE9C-8181-477A-B9A6-F56DCA5B9688}"/>
              </a:ext>
            </a:extLst>
          </p:cNvPr>
          <p:cNvSpPr txBox="1"/>
          <p:nvPr/>
        </p:nvSpPr>
        <p:spPr>
          <a:xfrm>
            <a:off x="1358382" y="431619"/>
            <a:ext cx="10660185" cy="2677656"/>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Mecánica Municipal</a:t>
            </a:r>
            <a:r>
              <a:rPr lang="es-EC" dirty="0"/>
              <a:t>, Existen informes de parte del Ministerio de Ambiente por el inadecuado manejo de los Aceites y otros elementos que se utilizan en la Actual Mecánica Municipal. </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4" name="image15.jpeg">
            <a:extLst>
              <a:ext uri="{FF2B5EF4-FFF2-40B4-BE49-F238E27FC236}">
                <a16:creationId xmlns:a16="http://schemas.microsoft.com/office/drawing/2014/main" id="{207978DE-0B1B-490A-B645-942AB62FC4E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9932" y="2120211"/>
            <a:ext cx="3775759" cy="3040722"/>
          </a:xfrm>
          <a:prstGeom prst="rect">
            <a:avLst/>
          </a:prstGeom>
        </p:spPr>
      </p:pic>
      <p:sp>
        <p:nvSpPr>
          <p:cNvPr id="6" name="CuadroTexto 5">
            <a:extLst>
              <a:ext uri="{FF2B5EF4-FFF2-40B4-BE49-F238E27FC236}">
                <a16:creationId xmlns:a16="http://schemas.microsoft.com/office/drawing/2014/main" id="{9C37560C-CD54-4835-A770-E96962C2DBDE}"/>
              </a:ext>
            </a:extLst>
          </p:cNvPr>
          <p:cNvSpPr txBox="1"/>
          <p:nvPr/>
        </p:nvSpPr>
        <p:spPr>
          <a:xfrm>
            <a:off x="5189415" y="1453372"/>
            <a:ext cx="6362653" cy="2862322"/>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Se han realizado mejoras temporales en la actual edificación, pero como solución a la problemática se ha propuesto la construcción de un nuevo equipamiento ubicado en el sector Camal Municipal.</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8" name="Imagen 7">
            <a:extLst>
              <a:ext uri="{FF2B5EF4-FFF2-40B4-BE49-F238E27FC236}">
                <a16:creationId xmlns:a16="http://schemas.microsoft.com/office/drawing/2014/main" id="{EB9D3F01-BC74-40CF-8BB5-3BB3405AE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0" y="2976682"/>
            <a:ext cx="5908431" cy="3323492"/>
          </a:xfrm>
          <a:prstGeom prst="rect">
            <a:avLst/>
          </a:prstGeom>
        </p:spPr>
      </p:pic>
    </p:spTree>
    <p:extLst>
      <p:ext uri="{BB962C8B-B14F-4D97-AF65-F5344CB8AC3E}">
        <p14:creationId xmlns:p14="http://schemas.microsoft.com/office/powerpoint/2010/main" val="4173812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B8F6D9EE-C543-41D7-A33C-A7B7A65255BD}"/>
              </a:ext>
            </a:extLst>
          </p:cNvPr>
          <p:cNvPicPr>
            <a:picLocks noChangeAspect="1"/>
          </p:cNvPicPr>
          <p:nvPr/>
        </p:nvPicPr>
        <p:blipFill rotWithShape="1">
          <a:blip r:embed="rId3">
            <a:extLst>
              <a:ext uri="{28A0092B-C50C-407E-A947-70E740481C1C}">
                <a14:useLocalDpi xmlns:a14="http://schemas.microsoft.com/office/drawing/2010/main" val="0"/>
              </a:ext>
            </a:extLst>
          </a:blip>
          <a:srcRect b="28375"/>
          <a:stretch/>
        </p:blipFill>
        <p:spPr>
          <a:xfrm>
            <a:off x="743880" y="1611434"/>
            <a:ext cx="10704239" cy="4312627"/>
          </a:xfrm>
          <a:prstGeom prst="rect">
            <a:avLst/>
          </a:prstGeom>
        </p:spPr>
      </p:pic>
      <p:sp>
        <p:nvSpPr>
          <p:cNvPr id="5" name="CuadroTexto 4">
            <a:extLst>
              <a:ext uri="{FF2B5EF4-FFF2-40B4-BE49-F238E27FC236}">
                <a16:creationId xmlns:a16="http://schemas.microsoft.com/office/drawing/2014/main" id="{8890BFD2-E92A-4AD9-BDDD-DD63055BB8D6}"/>
              </a:ext>
            </a:extLst>
          </p:cNvPr>
          <p:cNvSpPr txBox="1"/>
          <p:nvPr/>
        </p:nvSpPr>
        <p:spPr>
          <a:xfrm>
            <a:off x="930030" y="566678"/>
            <a:ext cx="10394462" cy="2308324"/>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Proyecto integral que comprende estudios: Arquitectónico, Sanitario, Estructural, Eléctrico, de Suelos y Presupuesto.  </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874937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1FE7A0CE-15F0-4EAE-90B9-FC9264E428F2}"/>
              </a:ext>
            </a:extLst>
          </p:cNvPr>
          <p:cNvPicPr>
            <a:picLocks noChangeAspect="1"/>
          </p:cNvPicPr>
          <p:nvPr/>
        </p:nvPicPr>
        <p:blipFill rotWithShape="1">
          <a:blip r:embed="rId3">
            <a:extLst>
              <a:ext uri="{28A0092B-C50C-407E-A947-70E740481C1C}">
                <a14:useLocalDpi xmlns:a14="http://schemas.microsoft.com/office/drawing/2010/main" val="0"/>
              </a:ext>
            </a:extLst>
          </a:blip>
          <a:srcRect l="-190" t="17538" r="-476" b="15985"/>
          <a:stretch/>
        </p:blipFill>
        <p:spPr>
          <a:xfrm>
            <a:off x="277446" y="3350676"/>
            <a:ext cx="8268677" cy="3071446"/>
          </a:xfrm>
          <a:prstGeom prst="rect">
            <a:avLst/>
          </a:prstGeom>
        </p:spPr>
      </p:pic>
      <p:pic>
        <p:nvPicPr>
          <p:cNvPr id="9" name="Imagen 8">
            <a:extLst>
              <a:ext uri="{FF2B5EF4-FFF2-40B4-BE49-F238E27FC236}">
                <a16:creationId xmlns:a16="http://schemas.microsoft.com/office/drawing/2014/main" id="{5A77A52C-36A7-4F22-9867-16CB93919297}"/>
              </a:ext>
            </a:extLst>
          </p:cNvPr>
          <p:cNvPicPr>
            <a:picLocks noChangeAspect="1"/>
          </p:cNvPicPr>
          <p:nvPr/>
        </p:nvPicPr>
        <p:blipFill rotWithShape="1">
          <a:blip r:embed="rId4">
            <a:extLst>
              <a:ext uri="{28A0092B-C50C-407E-A947-70E740481C1C}">
                <a14:useLocalDpi xmlns:a14="http://schemas.microsoft.com/office/drawing/2010/main" val="0"/>
              </a:ext>
            </a:extLst>
          </a:blip>
          <a:srcRect l="-1" r="-471" b="19903"/>
          <a:stretch/>
        </p:blipFill>
        <p:spPr>
          <a:xfrm>
            <a:off x="6236677" y="1047262"/>
            <a:ext cx="5001845" cy="2243015"/>
          </a:xfrm>
          <a:prstGeom prst="rect">
            <a:avLst/>
          </a:prstGeom>
        </p:spPr>
      </p:pic>
      <p:sp>
        <p:nvSpPr>
          <p:cNvPr id="10" name="CuadroTexto 9">
            <a:extLst>
              <a:ext uri="{FF2B5EF4-FFF2-40B4-BE49-F238E27FC236}">
                <a16:creationId xmlns:a16="http://schemas.microsoft.com/office/drawing/2014/main" id="{765A5B84-E09D-4BA7-997B-DF6B40EBB671}"/>
              </a:ext>
            </a:extLst>
          </p:cNvPr>
          <p:cNvSpPr txBox="1"/>
          <p:nvPr/>
        </p:nvSpPr>
        <p:spPr>
          <a:xfrm>
            <a:off x="277447" y="1012153"/>
            <a:ext cx="5818554" cy="3416320"/>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Mecánica Municipal, comprende el área de bodegas y soldadura  que actualmente funciona en el terreno del antiguo IERAC.  Permitiendo dejar habilitado el terreno que se encuentra en el Centro de La Ciudad para la utilización en otro proyecto que ayude al desarrollo de General Plaza.</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370268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7C9F5891-F480-4549-86CE-4C2B8F2769A5}"/>
              </a:ext>
            </a:extLst>
          </p:cNvPr>
          <p:cNvSpPr txBox="1"/>
          <p:nvPr/>
        </p:nvSpPr>
        <p:spPr>
          <a:xfrm>
            <a:off x="531447" y="750277"/>
            <a:ext cx="6705600" cy="2954655"/>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Plaza de La Juventud</a:t>
            </a:r>
          </a:p>
          <a:p>
            <a:pPr marL="285750" indent="-285750">
              <a:buFont typeface="Arial" panose="020B0604020202020204" pitchFamily="34" charset="0"/>
              <a:buChar char="•"/>
            </a:pPr>
            <a:r>
              <a:rPr lang="es-EC" dirty="0"/>
              <a:t> Análisis del Proyecto que se recibió al inicio de Administración.</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7" name="Imagen 6">
            <a:extLst>
              <a:ext uri="{FF2B5EF4-FFF2-40B4-BE49-F238E27FC236}">
                <a16:creationId xmlns:a16="http://schemas.microsoft.com/office/drawing/2014/main" id="{05D3A5B7-5DFD-46C6-BA2E-C3F30732434B}"/>
              </a:ext>
            </a:extLst>
          </p:cNvPr>
          <p:cNvPicPr>
            <a:picLocks noChangeAspect="1"/>
          </p:cNvPicPr>
          <p:nvPr/>
        </p:nvPicPr>
        <p:blipFill rotWithShape="1">
          <a:blip r:embed="rId3">
            <a:extLst>
              <a:ext uri="{28A0092B-C50C-407E-A947-70E740481C1C}">
                <a14:useLocalDpi xmlns:a14="http://schemas.microsoft.com/office/drawing/2010/main" val="0"/>
              </a:ext>
            </a:extLst>
          </a:blip>
          <a:srcRect t="15167" r="1242" b="4554"/>
          <a:stretch/>
        </p:blipFill>
        <p:spPr>
          <a:xfrm>
            <a:off x="461108" y="2106245"/>
            <a:ext cx="6521277" cy="3876431"/>
          </a:xfrm>
          <a:prstGeom prst="rect">
            <a:avLst/>
          </a:prstGeom>
        </p:spPr>
      </p:pic>
      <p:pic>
        <p:nvPicPr>
          <p:cNvPr id="9" name="Imagen 8">
            <a:extLst>
              <a:ext uri="{FF2B5EF4-FFF2-40B4-BE49-F238E27FC236}">
                <a16:creationId xmlns:a16="http://schemas.microsoft.com/office/drawing/2014/main" id="{9EB46790-6B83-438E-B594-07F345D7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402" y="663235"/>
            <a:ext cx="3989581" cy="5319441"/>
          </a:xfrm>
          <a:prstGeom prst="rect">
            <a:avLst/>
          </a:prstGeom>
        </p:spPr>
      </p:pic>
      <p:sp>
        <p:nvSpPr>
          <p:cNvPr id="6" name="CuadroTexto 5">
            <a:extLst>
              <a:ext uri="{FF2B5EF4-FFF2-40B4-BE49-F238E27FC236}">
                <a16:creationId xmlns:a16="http://schemas.microsoft.com/office/drawing/2014/main" id="{3A249ABF-CBDB-431F-BF3E-1560BAAB7E61}"/>
              </a:ext>
            </a:extLst>
          </p:cNvPr>
          <p:cNvSpPr txBox="1"/>
          <p:nvPr/>
        </p:nvSpPr>
        <p:spPr>
          <a:xfrm>
            <a:off x="531447" y="5565338"/>
            <a:ext cx="6362653" cy="2585323"/>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El diseño entregado al inicio de la administración carecía de áreas verdes y utilizaba el margen de protección del río con grandes muros de contención.</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373950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9394F9-2EA8-4E44-BCBA-3513FDA78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7" name="Rectángulo 6">
            <a:extLst>
              <a:ext uri="{FF2B5EF4-FFF2-40B4-BE49-F238E27FC236}">
                <a16:creationId xmlns:a16="http://schemas.microsoft.com/office/drawing/2014/main" id="{3771D7D0-D412-4CF2-8F45-AB4E5D7DCF2A}"/>
              </a:ext>
            </a:extLst>
          </p:cNvPr>
          <p:cNvSpPr/>
          <p:nvPr/>
        </p:nvSpPr>
        <p:spPr>
          <a:xfrm>
            <a:off x="0" y="2505670"/>
            <a:ext cx="11904488" cy="1754326"/>
          </a:xfrm>
          <a:prstGeom prst="rect">
            <a:avLst/>
          </a:prstGeom>
          <a:noFill/>
        </p:spPr>
        <p:txBody>
          <a:bodyPr wrap="square" lIns="91440" tIns="45720" rIns="91440" bIns="45720">
            <a:spAutoFit/>
          </a:bodyPr>
          <a:lstStyle/>
          <a:p>
            <a:pPr algn="ctr"/>
            <a:r>
              <a:rPr lang="es-ES" sz="5400" b="1" dirty="0">
                <a:ln w="9525">
                  <a:solidFill>
                    <a:schemeClr val="bg1"/>
                  </a:solidFill>
                  <a:prstDash val="solid"/>
                </a:ln>
                <a:solidFill>
                  <a:srgbClr val="00B050"/>
                </a:solidFill>
                <a:effectLst>
                  <a:outerShdw blurRad="50800" dist="38100" dir="10800000" algn="r" rotWithShape="0">
                    <a:prstClr val="black">
                      <a:alpha val="40000"/>
                    </a:prstClr>
                  </a:outerShdw>
                </a:effectLst>
              </a:rPr>
              <a:t>DIRECCIÓN DE PLANIFICACION TERRITORIAL E INSTITUCIONAL</a:t>
            </a:r>
            <a:endParaRPr lang="es-ES" sz="5400" b="1" cap="none" spc="0" dirty="0">
              <a:ln w="9525">
                <a:solidFill>
                  <a:schemeClr val="bg1"/>
                </a:solidFill>
                <a:prstDash val="solid"/>
              </a:ln>
              <a:solidFill>
                <a:srgbClr val="00B050"/>
              </a:solidFill>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val="1774744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00451682-E9F2-44D4-B4F6-F7ACF3CB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81" y="503439"/>
            <a:ext cx="4346820" cy="5795760"/>
          </a:xfrm>
          <a:prstGeom prst="rect">
            <a:avLst/>
          </a:prstGeom>
        </p:spPr>
      </p:pic>
      <p:pic>
        <p:nvPicPr>
          <p:cNvPr id="21" name="Imagen 20">
            <a:extLst>
              <a:ext uri="{FF2B5EF4-FFF2-40B4-BE49-F238E27FC236}">
                <a16:creationId xmlns:a16="http://schemas.microsoft.com/office/drawing/2014/main" id="{B87F04FB-2C9C-4C79-AAF2-461CFFEE9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116699" y="-280725"/>
            <a:ext cx="4704983" cy="6273311"/>
          </a:xfrm>
          <a:prstGeom prst="rect">
            <a:avLst/>
          </a:prstGeom>
        </p:spPr>
      </p:pic>
      <p:sp>
        <p:nvSpPr>
          <p:cNvPr id="4" name="CuadroTexto 3">
            <a:extLst>
              <a:ext uri="{FF2B5EF4-FFF2-40B4-BE49-F238E27FC236}">
                <a16:creationId xmlns:a16="http://schemas.microsoft.com/office/drawing/2014/main" id="{B17CDDFC-D5C8-484E-8F05-C6A8CF21F68D}"/>
              </a:ext>
            </a:extLst>
          </p:cNvPr>
          <p:cNvSpPr txBox="1"/>
          <p:nvPr/>
        </p:nvSpPr>
        <p:spPr>
          <a:xfrm>
            <a:off x="5118206" y="4923401"/>
            <a:ext cx="6737731" cy="3139321"/>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Láminas Arquitectónicas de la Plaza de la Juventud carecen de información esencial para la etapa constructiva, como detalles constructivos, dimensiones y tipos de materiales. Además no contaba con la socialización requerida con los jóvenes, y área de influencia inmediata.  </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287394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8FF035E0-51B4-49D2-8D96-4E71FE5C5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77" y="1077328"/>
            <a:ext cx="10566400" cy="5262932"/>
          </a:xfrm>
          <a:prstGeom prst="rect">
            <a:avLst/>
          </a:prstGeom>
        </p:spPr>
      </p:pic>
      <p:sp>
        <p:nvSpPr>
          <p:cNvPr id="5" name="CuadroTexto 4">
            <a:extLst>
              <a:ext uri="{FF2B5EF4-FFF2-40B4-BE49-F238E27FC236}">
                <a16:creationId xmlns:a16="http://schemas.microsoft.com/office/drawing/2014/main" id="{889D4D5D-DE10-44E4-B9E5-5A098A4E0147}"/>
              </a:ext>
            </a:extLst>
          </p:cNvPr>
          <p:cNvSpPr txBox="1"/>
          <p:nvPr/>
        </p:nvSpPr>
        <p:spPr>
          <a:xfrm>
            <a:off x="1187939" y="209820"/>
            <a:ext cx="8972062" cy="2308324"/>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Propuesta Actual del PARQUE JEMPE, proyecto socializado con los jóvenes de General Plaza, para tomar las directrices de diseño.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3933656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5BBFF92C-EC7A-48FD-8793-4ABCFC425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7" y="1594031"/>
            <a:ext cx="7870959" cy="4427414"/>
          </a:xfrm>
          <a:prstGeom prst="rect">
            <a:avLst/>
          </a:prstGeom>
        </p:spPr>
      </p:pic>
      <p:pic>
        <p:nvPicPr>
          <p:cNvPr id="6" name="Imagen 5">
            <a:extLst>
              <a:ext uri="{FF2B5EF4-FFF2-40B4-BE49-F238E27FC236}">
                <a16:creationId xmlns:a16="http://schemas.microsoft.com/office/drawing/2014/main" id="{B161F32B-8890-4F06-AE97-B1C571349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533" y="1280075"/>
            <a:ext cx="3731806" cy="2442001"/>
          </a:xfrm>
          <a:prstGeom prst="rect">
            <a:avLst/>
          </a:prstGeom>
        </p:spPr>
      </p:pic>
      <p:pic>
        <p:nvPicPr>
          <p:cNvPr id="8" name="Imagen 7">
            <a:extLst>
              <a:ext uri="{FF2B5EF4-FFF2-40B4-BE49-F238E27FC236}">
                <a16:creationId xmlns:a16="http://schemas.microsoft.com/office/drawing/2014/main" id="{C2DDC639-F258-48BD-8C6E-740C88041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533" y="3886198"/>
            <a:ext cx="3845170" cy="2162908"/>
          </a:xfrm>
          <a:prstGeom prst="rect">
            <a:avLst/>
          </a:prstGeom>
        </p:spPr>
      </p:pic>
      <p:sp>
        <p:nvSpPr>
          <p:cNvPr id="7" name="CuadroTexto 6">
            <a:extLst>
              <a:ext uri="{FF2B5EF4-FFF2-40B4-BE49-F238E27FC236}">
                <a16:creationId xmlns:a16="http://schemas.microsoft.com/office/drawing/2014/main" id="{A9DE800E-070F-40A4-A105-6D9EC752A268}"/>
              </a:ext>
            </a:extLst>
          </p:cNvPr>
          <p:cNvSpPr txBox="1"/>
          <p:nvPr/>
        </p:nvSpPr>
        <p:spPr>
          <a:xfrm>
            <a:off x="270106" y="478092"/>
            <a:ext cx="7635630" cy="2585323"/>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Proyecto integral con estudios: Arquitectónico, estructural, Sanitario, eléctrico, electrónico y  Presupuesto.</a:t>
            </a:r>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4273340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8" name="Imagen 7">
            <a:extLst>
              <a:ext uri="{FF2B5EF4-FFF2-40B4-BE49-F238E27FC236}">
                <a16:creationId xmlns:a16="http://schemas.microsoft.com/office/drawing/2014/main" id="{691A6DB4-DF4B-4D42-992B-82FBE0E8B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329" y="383576"/>
            <a:ext cx="8506285" cy="5996332"/>
          </a:xfrm>
          <a:prstGeom prst="rect">
            <a:avLst/>
          </a:prstGeom>
        </p:spPr>
      </p:pic>
      <p:sp>
        <p:nvSpPr>
          <p:cNvPr id="4" name="CuadroTexto 3">
            <a:extLst>
              <a:ext uri="{FF2B5EF4-FFF2-40B4-BE49-F238E27FC236}">
                <a16:creationId xmlns:a16="http://schemas.microsoft.com/office/drawing/2014/main" id="{8533B682-B8AE-40FC-B30A-5BF91F58DF3B}"/>
              </a:ext>
            </a:extLst>
          </p:cNvPr>
          <p:cNvSpPr txBox="1"/>
          <p:nvPr/>
        </p:nvSpPr>
        <p:spPr>
          <a:xfrm>
            <a:off x="270106" y="478092"/>
            <a:ext cx="2590325" cy="4524315"/>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PARQUE JEMPE, ubicado en la Av. 12 de Diciembre y calle sin Nombre sector El Coliseo. </a:t>
            </a:r>
          </a:p>
          <a:p>
            <a:pPr marL="285750" indent="-285750">
              <a:buFont typeface="Arial" panose="020B0604020202020204" pitchFamily="34" charset="0"/>
              <a:buChar char="•"/>
            </a:pPr>
            <a:endParaRPr lang="es-EC" dirty="0"/>
          </a:p>
          <a:p>
            <a:r>
              <a:rPr lang="es-EC" dirty="0"/>
              <a:t>Muestra de Láminas que contiene detalles constructivos de cada espacio.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4228744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16" name="Imagen 15">
            <a:extLst>
              <a:ext uri="{FF2B5EF4-FFF2-40B4-BE49-F238E27FC236}">
                <a16:creationId xmlns:a16="http://schemas.microsoft.com/office/drawing/2014/main" id="{744CD1A4-9EA8-4CBE-923A-41463888D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77" y="807677"/>
            <a:ext cx="7893539" cy="5538253"/>
          </a:xfrm>
          <a:prstGeom prst="rect">
            <a:avLst/>
          </a:prstGeom>
        </p:spPr>
      </p:pic>
      <p:sp>
        <p:nvSpPr>
          <p:cNvPr id="4" name="CuadroTexto 3">
            <a:extLst>
              <a:ext uri="{FF2B5EF4-FFF2-40B4-BE49-F238E27FC236}">
                <a16:creationId xmlns:a16="http://schemas.microsoft.com/office/drawing/2014/main" id="{F0FDC498-0A12-4838-8D92-3D41C01B7A21}"/>
              </a:ext>
            </a:extLst>
          </p:cNvPr>
          <p:cNvSpPr txBox="1"/>
          <p:nvPr/>
        </p:nvSpPr>
        <p:spPr>
          <a:xfrm>
            <a:off x="8851398" y="1032984"/>
            <a:ext cx="2590325" cy="2862322"/>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PARQUE JEMPE, Detalle de Mobiliario utilizado en el proyecto.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2581422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04638313-CCFD-4002-9B77-4E0287791E7D}"/>
              </a:ext>
            </a:extLst>
          </p:cNvPr>
          <p:cNvSpPr txBox="1"/>
          <p:nvPr/>
        </p:nvSpPr>
        <p:spPr>
          <a:xfrm>
            <a:off x="531446" y="678254"/>
            <a:ext cx="11488616" cy="3231654"/>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PUENTE </a:t>
            </a:r>
            <a:r>
              <a:rPr lang="es-ES" dirty="0">
                <a:solidFill>
                  <a:srgbClr val="00B050"/>
                </a:solidFill>
              </a:rPr>
              <a:t>COLGANTE SOBRE EL RIO YUNGANZA EN EL BARRIO EL PROGRESO PASO A SAN LUIS</a:t>
            </a:r>
            <a:r>
              <a:rPr lang="es-EC" dirty="0"/>
              <a:t> </a:t>
            </a:r>
          </a:p>
          <a:p>
            <a:pPr marL="285750" indent="-285750">
              <a:buFont typeface="Arial" panose="020B0604020202020204" pitchFamily="34" charset="0"/>
              <a:buChar char="•"/>
            </a:pPr>
            <a:r>
              <a:rPr lang="es-EC" dirty="0"/>
              <a:t>Proyecto para la Gestión en La Embajada Japón, MONTO </a:t>
            </a:r>
            <a:r>
              <a:rPr lang="es-ES" dirty="0"/>
              <a:t> de inversión para el proyecto es de 93,985.58 dólares. FONDOS NO REEMBOLSABLES.</a:t>
            </a: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FA08FA42-2FC8-4426-922F-299EF90B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46" y="2227604"/>
            <a:ext cx="7026031" cy="3952142"/>
          </a:xfrm>
          <a:prstGeom prst="rect">
            <a:avLst/>
          </a:prstGeom>
        </p:spPr>
      </p:pic>
      <p:pic>
        <p:nvPicPr>
          <p:cNvPr id="7" name="Imagen 6">
            <a:extLst>
              <a:ext uri="{FF2B5EF4-FFF2-40B4-BE49-F238E27FC236}">
                <a16:creationId xmlns:a16="http://schemas.microsoft.com/office/drawing/2014/main" id="{6743516C-AFB7-48F7-B613-D45A3DDF99D3}"/>
              </a:ext>
            </a:extLst>
          </p:cNvPr>
          <p:cNvPicPr>
            <a:picLocks noChangeAspect="1"/>
          </p:cNvPicPr>
          <p:nvPr/>
        </p:nvPicPr>
        <p:blipFill rotWithShape="1">
          <a:blip r:embed="rId4">
            <a:extLst>
              <a:ext uri="{28A0092B-C50C-407E-A947-70E740481C1C}">
                <a14:useLocalDpi xmlns:a14="http://schemas.microsoft.com/office/drawing/2010/main" val="0"/>
              </a:ext>
            </a:extLst>
          </a:blip>
          <a:srcRect l="794" t="-1195" r="14726" b="10269"/>
          <a:stretch/>
        </p:blipFill>
        <p:spPr>
          <a:xfrm>
            <a:off x="7792278" y="2227604"/>
            <a:ext cx="4284258" cy="2593809"/>
          </a:xfrm>
          <a:prstGeom prst="rect">
            <a:avLst/>
          </a:prstGeom>
        </p:spPr>
      </p:pic>
    </p:spTree>
    <p:extLst>
      <p:ext uri="{BB962C8B-B14F-4D97-AF65-F5344CB8AC3E}">
        <p14:creationId xmlns:p14="http://schemas.microsoft.com/office/powerpoint/2010/main" val="3988421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3" name="Imagen 2">
            <a:extLst>
              <a:ext uri="{FF2B5EF4-FFF2-40B4-BE49-F238E27FC236}">
                <a16:creationId xmlns:a16="http://schemas.microsoft.com/office/drawing/2014/main" id="{FB595699-F919-41E1-919C-4F8527AE24A6}"/>
              </a:ext>
            </a:extLst>
          </p:cNvPr>
          <p:cNvPicPr>
            <a:picLocks noChangeAspect="1"/>
          </p:cNvPicPr>
          <p:nvPr/>
        </p:nvPicPr>
        <p:blipFill>
          <a:blip r:embed="rId3"/>
          <a:stretch>
            <a:fillRect/>
          </a:stretch>
        </p:blipFill>
        <p:spPr>
          <a:xfrm>
            <a:off x="7750508" y="921626"/>
            <a:ext cx="3730292" cy="4871110"/>
          </a:xfrm>
          <a:prstGeom prst="rect">
            <a:avLst/>
          </a:prstGeom>
        </p:spPr>
      </p:pic>
      <p:sp>
        <p:nvSpPr>
          <p:cNvPr id="4" name="CuadroTexto 3">
            <a:extLst>
              <a:ext uri="{FF2B5EF4-FFF2-40B4-BE49-F238E27FC236}">
                <a16:creationId xmlns:a16="http://schemas.microsoft.com/office/drawing/2014/main" id="{B8CAE70C-F978-4D43-9342-03E9CB249C18}"/>
              </a:ext>
            </a:extLst>
          </p:cNvPr>
          <p:cNvSpPr txBox="1"/>
          <p:nvPr/>
        </p:nvSpPr>
        <p:spPr>
          <a:xfrm>
            <a:off x="531446" y="678255"/>
            <a:ext cx="7401169" cy="3231654"/>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PUENTES PEATONALES GENERAL PLAZA.</a:t>
            </a:r>
            <a:r>
              <a:rPr lang="es-EC" dirty="0"/>
              <a:t> </a:t>
            </a:r>
          </a:p>
          <a:p>
            <a:pPr marL="285750" indent="-285750">
              <a:buFont typeface="Arial" panose="020B0604020202020204" pitchFamily="34" charset="0"/>
              <a:buChar char="•"/>
            </a:pPr>
            <a:r>
              <a:rPr lang="es-EC" dirty="0"/>
              <a:t>Gestión de Donación de Tubos de Petróleo para la construcción de Puentes Peatonales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7" name="Imagen 6">
            <a:extLst>
              <a:ext uri="{FF2B5EF4-FFF2-40B4-BE49-F238E27FC236}">
                <a16:creationId xmlns:a16="http://schemas.microsoft.com/office/drawing/2014/main" id="{1F8FCB63-0339-4C43-A8CD-0D9A417E2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33" y="2330181"/>
            <a:ext cx="5746384" cy="3652740"/>
          </a:xfrm>
          <a:prstGeom prst="rect">
            <a:avLst/>
          </a:prstGeom>
        </p:spPr>
      </p:pic>
    </p:spTree>
    <p:extLst>
      <p:ext uri="{BB962C8B-B14F-4D97-AF65-F5344CB8AC3E}">
        <p14:creationId xmlns:p14="http://schemas.microsoft.com/office/powerpoint/2010/main" val="814170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50"/>
            <a:ext cx="12192000" cy="6841050"/>
          </a:xfrm>
          <a:prstGeom prst="rect">
            <a:avLst/>
          </a:prstGeom>
        </p:spPr>
      </p:pic>
      <p:sp>
        <p:nvSpPr>
          <p:cNvPr id="4" name="CuadroTexto 3">
            <a:extLst>
              <a:ext uri="{FF2B5EF4-FFF2-40B4-BE49-F238E27FC236}">
                <a16:creationId xmlns:a16="http://schemas.microsoft.com/office/drawing/2014/main" id="{B8CAE70C-F978-4D43-9342-03E9CB249C18}"/>
              </a:ext>
            </a:extLst>
          </p:cNvPr>
          <p:cNvSpPr txBox="1"/>
          <p:nvPr/>
        </p:nvSpPr>
        <p:spPr>
          <a:xfrm>
            <a:off x="531446" y="678255"/>
            <a:ext cx="7401169" cy="2677656"/>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PUENTES PEATONALES GENERAL PLAZA.</a:t>
            </a:r>
            <a:r>
              <a:rPr lang="es-EC" dirty="0"/>
              <a:t> </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E06A2AFD-84A7-4C22-A52F-0DA5511879A4}"/>
              </a:ext>
            </a:extLst>
          </p:cNvPr>
          <p:cNvPicPr>
            <a:picLocks noChangeAspect="1"/>
          </p:cNvPicPr>
          <p:nvPr/>
        </p:nvPicPr>
        <p:blipFill>
          <a:blip r:embed="rId3"/>
          <a:stretch>
            <a:fillRect/>
          </a:stretch>
        </p:blipFill>
        <p:spPr>
          <a:xfrm>
            <a:off x="0" y="748593"/>
            <a:ext cx="8682890" cy="5917026"/>
          </a:xfrm>
          <a:prstGeom prst="rect">
            <a:avLst/>
          </a:prstGeom>
        </p:spPr>
      </p:pic>
      <p:sp>
        <p:nvSpPr>
          <p:cNvPr id="6" name="CuadroTexto 5">
            <a:extLst>
              <a:ext uri="{FF2B5EF4-FFF2-40B4-BE49-F238E27FC236}">
                <a16:creationId xmlns:a16="http://schemas.microsoft.com/office/drawing/2014/main" id="{3863351C-2F2D-4A3F-B34F-063F94343076}"/>
              </a:ext>
            </a:extLst>
          </p:cNvPr>
          <p:cNvSpPr txBox="1"/>
          <p:nvPr/>
        </p:nvSpPr>
        <p:spPr>
          <a:xfrm>
            <a:off x="8807938" y="1281725"/>
            <a:ext cx="3251200" cy="4247317"/>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Diseño de Puentes Peatonales sobre el Río </a:t>
            </a:r>
            <a:r>
              <a:rPr lang="es-EC" dirty="0" err="1"/>
              <a:t>Yunganza</a:t>
            </a:r>
            <a:r>
              <a:rPr lang="es-EC" dirty="0"/>
              <a:t>:</a:t>
            </a:r>
          </a:p>
          <a:p>
            <a:endParaRPr lang="es-EC" dirty="0"/>
          </a:p>
          <a:p>
            <a:r>
              <a:rPr lang="es-EC" dirty="0"/>
              <a:t>sector Av. del Ejército – Av. 12 de Diciembre.</a:t>
            </a:r>
          </a:p>
          <a:p>
            <a:r>
              <a:rPr lang="es-EC" dirty="0"/>
              <a:t>    </a:t>
            </a:r>
          </a:p>
          <a:p>
            <a:r>
              <a:rPr lang="es-EC" dirty="0"/>
              <a:t>  Sector CDI Los Enanitos –    </a:t>
            </a:r>
          </a:p>
          <a:p>
            <a:r>
              <a:rPr lang="es-EC" dirty="0"/>
              <a:t>  Calle Sin Nombre</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748590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77F56B76-F8D3-424E-A68F-4A0EAA780CA6}"/>
              </a:ext>
            </a:extLst>
          </p:cNvPr>
          <p:cNvSpPr txBox="1"/>
          <p:nvPr/>
        </p:nvSpPr>
        <p:spPr>
          <a:xfrm>
            <a:off x="375138" y="873640"/>
            <a:ext cx="7401169" cy="2954655"/>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Diseño Arquitectónico para el Cementerio de </a:t>
            </a:r>
            <a:r>
              <a:rPr lang="es-EC" dirty="0" err="1">
                <a:solidFill>
                  <a:srgbClr val="00B050"/>
                </a:solidFill>
              </a:rPr>
              <a:t>Yunganza</a:t>
            </a:r>
            <a:r>
              <a:rPr lang="es-EC" dirty="0">
                <a:solidFill>
                  <a:srgbClr val="00B050"/>
                </a:solidFill>
              </a:rPr>
              <a:t>, Proyecto Construcción de Bóvedas.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AF7224FC-0B26-4AA8-A8AB-575B1C9EA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38" y="2316018"/>
            <a:ext cx="5376985" cy="3024554"/>
          </a:xfrm>
          <a:prstGeom prst="rect">
            <a:avLst/>
          </a:prstGeom>
        </p:spPr>
      </p:pic>
      <p:pic>
        <p:nvPicPr>
          <p:cNvPr id="7" name="Imagen 6">
            <a:extLst>
              <a:ext uri="{FF2B5EF4-FFF2-40B4-BE49-F238E27FC236}">
                <a16:creationId xmlns:a16="http://schemas.microsoft.com/office/drawing/2014/main" id="{3A4AD090-071F-405C-9360-C61F8376D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461" y="2390870"/>
            <a:ext cx="5243914" cy="2949702"/>
          </a:xfrm>
          <a:prstGeom prst="rect">
            <a:avLst/>
          </a:prstGeom>
        </p:spPr>
      </p:pic>
    </p:spTree>
    <p:extLst>
      <p:ext uri="{BB962C8B-B14F-4D97-AF65-F5344CB8AC3E}">
        <p14:creationId xmlns:p14="http://schemas.microsoft.com/office/powerpoint/2010/main" val="798233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6" name="CuadroTexto 5">
            <a:extLst>
              <a:ext uri="{FF2B5EF4-FFF2-40B4-BE49-F238E27FC236}">
                <a16:creationId xmlns:a16="http://schemas.microsoft.com/office/drawing/2014/main" id="{BB87D2BE-B392-48E9-880A-F70E70B30CB5}"/>
              </a:ext>
            </a:extLst>
          </p:cNvPr>
          <p:cNvSpPr txBox="1"/>
          <p:nvPr/>
        </p:nvSpPr>
        <p:spPr>
          <a:xfrm>
            <a:off x="375138" y="873640"/>
            <a:ext cx="7401169" cy="2677656"/>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Diseño Casa Comunal de la comunidad San Jorge</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8" name="Imagen 7">
            <a:extLst>
              <a:ext uri="{FF2B5EF4-FFF2-40B4-BE49-F238E27FC236}">
                <a16:creationId xmlns:a16="http://schemas.microsoft.com/office/drawing/2014/main" id="{F28A9B67-5995-4359-B0D1-D705C817A848}"/>
              </a:ext>
            </a:extLst>
          </p:cNvPr>
          <p:cNvPicPr>
            <a:picLocks noChangeAspect="1"/>
          </p:cNvPicPr>
          <p:nvPr/>
        </p:nvPicPr>
        <p:blipFill rotWithShape="1">
          <a:blip r:embed="rId3">
            <a:extLst>
              <a:ext uri="{28A0092B-C50C-407E-A947-70E740481C1C}">
                <a14:useLocalDpi xmlns:a14="http://schemas.microsoft.com/office/drawing/2010/main" val="0"/>
              </a:ext>
            </a:extLst>
          </a:blip>
          <a:srcRect t="23388" r="1884" b="20807"/>
          <a:stretch/>
        </p:blipFill>
        <p:spPr>
          <a:xfrm>
            <a:off x="375138" y="2183603"/>
            <a:ext cx="10983172" cy="3513811"/>
          </a:xfrm>
          <a:prstGeom prst="rect">
            <a:avLst/>
          </a:prstGeom>
        </p:spPr>
      </p:pic>
    </p:spTree>
    <p:extLst>
      <p:ext uri="{BB962C8B-B14F-4D97-AF65-F5344CB8AC3E}">
        <p14:creationId xmlns:p14="http://schemas.microsoft.com/office/powerpoint/2010/main" val="147888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680BD730-4DB1-4507-AC47-98150CEDB43D}"/>
              </a:ext>
            </a:extLst>
          </p:cNvPr>
          <p:cNvSpPr txBox="1"/>
          <p:nvPr/>
        </p:nvSpPr>
        <p:spPr>
          <a:xfrm>
            <a:off x="1797538" y="1735015"/>
            <a:ext cx="7237047" cy="2862322"/>
          </a:xfrm>
          <a:prstGeom prst="rect">
            <a:avLst/>
          </a:prstGeom>
          <a:noFill/>
        </p:spPr>
        <p:txBody>
          <a:bodyPr wrap="square" rtlCol="0">
            <a:spAutoFit/>
          </a:bodyPr>
          <a:lstStyle/>
          <a:p>
            <a:r>
              <a:rPr lang="es-EC" dirty="0"/>
              <a:t>DANDO CUMPLIMINETO A LOS EJES DEL PLAN DE TRABAJO DE LA ACTUAL ADMINISTRACION.</a:t>
            </a:r>
          </a:p>
          <a:p>
            <a:endParaRPr lang="es-EC" dirty="0"/>
          </a:p>
          <a:p>
            <a:pPr marL="285750" indent="-285750">
              <a:buFontTx/>
              <a:buChar char="-"/>
            </a:pPr>
            <a:r>
              <a:rPr lang="es-EC" dirty="0"/>
              <a:t>EJE ECONOMICO-PRODUCTIVO</a:t>
            </a:r>
          </a:p>
          <a:p>
            <a:pPr marL="285750" indent="-285750">
              <a:buFontTx/>
              <a:buChar char="-"/>
            </a:pPr>
            <a:r>
              <a:rPr lang="es-EC" dirty="0"/>
              <a:t>EJE SEGURIDAD INTEGRAL </a:t>
            </a:r>
          </a:p>
          <a:p>
            <a:pPr marL="285750" indent="-285750">
              <a:buFontTx/>
              <a:buChar char="-"/>
            </a:pPr>
            <a:r>
              <a:rPr lang="es-EC" dirty="0"/>
              <a:t>EJE AMBIENTAL </a:t>
            </a:r>
          </a:p>
          <a:p>
            <a:pPr marL="285750" indent="-285750">
              <a:buFontTx/>
              <a:buChar char="-"/>
            </a:pPr>
            <a:endParaRPr lang="es-EC" dirty="0"/>
          </a:p>
          <a:p>
            <a:r>
              <a:rPr lang="es-EC" dirty="0"/>
              <a:t>El departamento de Planificación Territorial e Institucional a desarrollado las siguientes actividades desde el 15 de mayo hasta el 31 de diciembre del año 2023</a:t>
            </a:r>
          </a:p>
        </p:txBody>
      </p:sp>
    </p:spTree>
    <p:extLst>
      <p:ext uri="{BB962C8B-B14F-4D97-AF65-F5344CB8AC3E}">
        <p14:creationId xmlns:p14="http://schemas.microsoft.com/office/powerpoint/2010/main" val="3989452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F8A7FFCD-0B43-41EF-AF32-F0039CED4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41" y="2813538"/>
            <a:ext cx="5697416" cy="3204797"/>
          </a:xfrm>
          <a:prstGeom prst="rect">
            <a:avLst/>
          </a:prstGeom>
        </p:spPr>
      </p:pic>
      <p:pic>
        <p:nvPicPr>
          <p:cNvPr id="6" name="Imagen 5">
            <a:extLst>
              <a:ext uri="{FF2B5EF4-FFF2-40B4-BE49-F238E27FC236}">
                <a16:creationId xmlns:a16="http://schemas.microsoft.com/office/drawing/2014/main" id="{8A97D203-6F07-43FE-A169-E3875F6FF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897" y="1219359"/>
            <a:ext cx="4501380" cy="2532026"/>
          </a:xfrm>
          <a:prstGeom prst="rect">
            <a:avLst/>
          </a:prstGeom>
        </p:spPr>
      </p:pic>
      <p:pic>
        <p:nvPicPr>
          <p:cNvPr id="8" name="Imagen 7">
            <a:extLst>
              <a:ext uri="{FF2B5EF4-FFF2-40B4-BE49-F238E27FC236}">
                <a16:creationId xmlns:a16="http://schemas.microsoft.com/office/drawing/2014/main" id="{83F62606-AFFA-4313-BF59-38B3A3330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6831" y="3828061"/>
            <a:ext cx="4032738" cy="2268415"/>
          </a:xfrm>
          <a:prstGeom prst="rect">
            <a:avLst/>
          </a:prstGeom>
        </p:spPr>
      </p:pic>
      <p:sp>
        <p:nvSpPr>
          <p:cNvPr id="7" name="CuadroTexto 6">
            <a:extLst>
              <a:ext uri="{FF2B5EF4-FFF2-40B4-BE49-F238E27FC236}">
                <a16:creationId xmlns:a16="http://schemas.microsoft.com/office/drawing/2014/main" id="{FED93A8E-BD22-487A-9247-B1EBCE3D3BA2}"/>
              </a:ext>
            </a:extLst>
          </p:cNvPr>
          <p:cNvSpPr txBox="1"/>
          <p:nvPr/>
        </p:nvSpPr>
        <p:spPr>
          <a:xfrm>
            <a:off x="609740" y="894146"/>
            <a:ext cx="5861397" cy="2585323"/>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Propuesta arquitectónica que responde a las necesidades de la comunidad de San Jorge, Visita técnica, levantamiento topográfico y Diseño.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970620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B33BBF9A-08A8-432C-9E50-5BAF883D5089}"/>
              </a:ext>
            </a:extLst>
          </p:cNvPr>
          <p:cNvSpPr txBox="1"/>
          <p:nvPr/>
        </p:nvSpPr>
        <p:spPr>
          <a:xfrm>
            <a:off x="375138" y="773724"/>
            <a:ext cx="10167816" cy="2677656"/>
          </a:xfrm>
          <a:prstGeom prst="rect">
            <a:avLst/>
          </a:prstGeom>
          <a:noFill/>
        </p:spPr>
        <p:txBody>
          <a:bodyPr wrap="square" rtlCol="0">
            <a:spAutoFit/>
          </a:bodyPr>
          <a:lstStyle/>
          <a:p>
            <a:r>
              <a:rPr lang="es-EC" sz="2400" dirty="0">
                <a:solidFill>
                  <a:schemeClr val="accent6">
                    <a:lumMod val="75000"/>
                  </a:schemeClr>
                </a:solidFill>
              </a:rPr>
              <a:t>PROYECTOS</a:t>
            </a:r>
          </a:p>
          <a:p>
            <a:endParaRPr lang="es-EC" dirty="0"/>
          </a:p>
          <a:p>
            <a:pPr marL="285750" indent="-285750">
              <a:buFont typeface="Arial" panose="020B0604020202020204" pitchFamily="34" charset="0"/>
              <a:buChar char="•"/>
            </a:pPr>
            <a:r>
              <a:rPr lang="es-EC" dirty="0">
                <a:solidFill>
                  <a:srgbClr val="00B050"/>
                </a:solidFill>
              </a:rPr>
              <a:t>Diseño Arquitectónico, para la construcción de un Laboratorio en </a:t>
            </a:r>
            <a:r>
              <a:rPr lang="es-EC" dirty="0" err="1">
                <a:solidFill>
                  <a:srgbClr val="00B050"/>
                </a:solidFill>
              </a:rPr>
              <a:t>Yunganza</a:t>
            </a:r>
            <a:r>
              <a:rPr lang="es-EC" dirty="0">
                <a:solidFill>
                  <a:srgbClr val="00B050"/>
                </a:solidFill>
              </a:rPr>
              <a:t>.  </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61FC1DAE-E5F3-405A-BC16-F4A157B42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61" y="2576879"/>
            <a:ext cx="6010031" cy="3380642"/>
          </a:xfrm>
          <a:prstGeom prst="rect">
            <a:avLst/>
          </a:prstGeom>
        </p:spPr>
      </p:pic>
      <p:pic>
        <p:nvPicPr>
          <p:cNvPr id="7" name="Imagen 6">
            <a:extLst>
              <a:ext uri="{FF2B5EF4-FFF2-40B4-BE49-F238E27FC236}">
                <a16:creationId xmlns:a16="http://schemas.microsoft.com/office/drawing/2014/main" id="{62EB85B5-31CF-441A-AED1-8E069F981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949" y="3039940"/>
            <a:ext cx="4363590" cy="2454519"/>
          </a:xfrm>
          <a:prstGeom prst="rect">
            <a:avLst/>
          </a:prstGeom>
        </p:spPr>
      </p:pic>
      <p:sp>
        <p:nvSpPr>
          <p:cNvPr id="6" name="CuadroTexto 5">
            <a:extLst>
              <a:ext uri="{FF2B5EF4-FFF2-40B4-BE49-F238E27FC236}">
                <a16:creationId xmlns:a16="http://schemas.microsoft.com/office/drawing/2014/main" id="{332182E9-4CB4-4CDC-8CE0-C7FD9B761241}"/>
              </a:ext>
            </a:extLst>
          </p:cNvPr>
          <p:cNvSpPr txBox="1"/>
          <p:nvPr/>
        </p:nvSpPr>
        <p:spPr>
          <a:xfrm>
            <a:off x="496276" y="1500090"/>
            <a:ext cx="10421816" cy="2308324"/>
          </a:xfrm>
          <a:prstGeom prst="rect">
            <a:avLst/>
          </a:prstGeom>
          <a:noFill/>
        </p:spPr>
        <p:txBody>
          <a:bodyPr wrap="square" rtlCol="0">
            <a:spAutoFit/>
          </a:bodyPr>
          <a:lstStyle/>
          <a:p>
            <a:endParaRPr lang="es-EC" dirty="0"/>
          </a:p>
          <a:p>
            <a:pPr marL="285750" indent="-285750">
              <a:buFont typeface="Arial" panose="020B0604020202020204" pitchFamily="34" charset="0"/>
              <a:buChar char="•"/>
            </a:pPr>
            <a:r>
              <a:rPr lang="es-EC" dirty="0"/>
              <a:t>Apoyo a la comunidad </a:t>
            </a:r>
            <a:r>
              <a:rPr lang="es-EC" dirty="0" err="1"/>
              <a:t>Yunganza</a:t>
            </a:r>
            <a:r>
              <a:rPr lang="es-EC" dirty="0"/>
              <a:t> con el diseño para el proyecto que se lleva con conjuntamente con la Universidad Saint Johns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725178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507732D4-74AC-4746-9C77-741721949160}"/>
              </a:ext>
            </a:extLst>
          </p:cNvPr>
          <p:cNvSpPr txBox="1"/>
          <p:nvPr/>
        </p:nvSpPr>
        <p:spPr>
          <a:xfrm>
            <a:off x="374627" y="664308"/>
            <a:ext cx="7797126" cy="4893647"/>
          </a:xfrm>
          <a:prstGeom prst="rect">
            <a:avLst/>
          </a:prstGeom>
          <a:noFill/>
        </p:spPr>
        <p:txBody>
          <a:bodyPr wrap="square" rtlCol="0">
            <a:spAutoFit/>
          </a:bodyPr>
          <a:lstStyle/>
          <a:p>
            <a:r>
              <a:rPr lang="es-EC" sz="2400" dirty="0">
                <a:solidFill>
                  <a:schemeClr val="accent6">
                    <a:lumMod val="75000"/>
                  </a:schemeClr>
                </a:solidFill>
              </a:rPr>
              <a:t>Centro Comercial Norte</a:t>
            </a:r>
          </a:p>
          <a:p>
            <a:endParaRPr lang="es-EC" dirty="0"/>
          </a:p>
          <a:p>
            <a:r>
              <a:rPr lang="es-EC" dirty="0"/>
              <a:t>Estado de la construcción al inicio de la gestión, al asumir la Administración de la Obra se busco soluciones a varios problemas que se presentaron como: no se establecía la ubicación de la cisterna en el proyecto, se reformo el ancho de graderío de la calle Quito a la Plaza para mejorar la circulación hacia las casas adyacentes, se amplió el ancho de vías de 4.5m de un carril a circulación vehicular de 2 carriles,  la colocación de cielo Razo en la planta alta que no contemplaba el proyecto, todas las ventanas eran fijas no permitía el ingreso de ventilación a la edificación.</a:t>
            </a:r>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4" name="Imagen 3">
            <a:extLst>
              <a:ext uri="{FF2B5EF4-FFF2-40B4-BE49-F238E27FC236}">
                <a16:creationId xmlns:a16="http://schemas.microsoft.com/office/drawing/2014/main" id="{24B8A5CF-AC6F-47ED-A248-6E8C6B80C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58" y="3575009"/>
            <a:ext cx="2179653" cy="2720172"/>
          </a:xfrm>
          <a:prstGeom prst="rect">
            <a:avLst/>
          </a:prstGeom>
        </p:spPr>
      </p:pic>
      <p:pic>
        <p:nvPicPr>
          <p:cNvPr id="5" name="Imagen 4">
            <a:extLst>
              <a:ext uri="{FF2B5EF4-FFF2-40B4-BE49-F238E27FC236}">
                <a16:creationId xmlns:a16="http://schemas.microsoft.com/office/drawing/2014/main" id="{B27B795E-6100-420D-A877-0CFEE43D5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778" y="3575386"/>
            <a:ext cx="2179653" cy="2724567"/>
          </a:xfrm>
          <a:prstGeom prst="rect">
            <a:avLst/>
          </a:prstGeom>
        </p:spPr>
      </p:pic>
      <p:pic>
        <p:nvPicPr>
          <p:cNvPr id="6" name="Imagen 5">
            <a:extLst>
              <a:ext uri="{FF2B5EF4-FFF2-40B4-BE49-F238E27FC236}">
                <a16:creationId xmlns:a16="http://schemas.microsoft.com/office/drawing/2014/main" id="{2E35BB2A-1A5D-4773-81FF-BD86F1A4A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753" y="1911542"/>
            <a:ext cx="3180520" cy="3975650"/>
          </a:xfrm>
          <a:prstGeom prst="rect">
            <a:avLst/>
          </a:prstGeom>
        </p:spPr>
      </p:pic>
    </p:spTree>
    <p:extLst>
      <p:ext uri="{BB962C8B-B14F-4D97-AF65-F5344CB8AC3E}">
        <p14:creationId xmlns:p14="http://schemas.microsoft.com/office/powerpoint/2010/main" val="1400869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507732D4-74AC-4746-9C77-741721949160}"/>
              </a:ext>
            </a:extLst>
          </p:cNvPr>
          <p:cNvSpPr txBox="1"/>
          <p:nvPr/>
        </p:nvSpPr>
        <p:spPr>
          <a:xfrm>
            <a:off x="567353" y="643854"/>
            <a:ext cx="10316308" cy="3508653"/>
          </a:xfrm>
          <a:prstGeom prst="rect">
            <a:avLst/>
          </a:prstGeom>
          <a:noFill/>
        </p:spPr>
        <p:txBody>
          <a:bodyPr wrap="square" rtlCol="0">
            <a:spAutoFit/>
          </a:bodyPr>
          <a:lstStyle/>
          <a:p>
            <a:r>
              <a:rPr lang="es-EC" sz="2400" dirty="0">
                <a:solidFill>
                  <a:schemeClr val="accent6">
                    <a:lumMod val="75000"/>
                  </a:schemeClr>
                </a:solidFill>
              </a:rPr>
              <a:t>Centro Comercial Norte</a:t>
            </a:r>
          </a:p>
          <a:p>
            <a:endParaRPr lang="es-EC" dirty="0"/>
          </a:p>
          <a:p>
            <a:r>
              <a:rPr lang="es-EC" dirty="0"/>
              <a:t>Firma de Contrato un Complementario para mejorar el funcionamiento de la edificación, Desarrollo de un Plan de Manejo del Centro Comercial y  Creación de la Ordenanza que Regula el Funcionamiento del Centro Comercial. </a:t>
            </a:r>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
        <p:nvSpPr>
          <p:cNvPr id="7" name="Freeform 6">
            <a:extLst>
              <a:ext uri="{FF2B5EF4-FFF2-40B4-BE49-F238E27FC236}">
                <a16:creationId xmlns:a16="http://schemas.microsoft.com/office/drawing/2014/main" id="{62DC4BC2-D864-4894-A6CC-09DCF5F44BE2}"/>
              </a:ext>
            </a:extLst>
          </p:cNvPr>
          <p:cNvSpPr/>
          <p:nvPr/>
        </p:nvSpPr>
        <p:spPr>
          <a:xfrm>
            <a:off x="665672" y="2208363"/>
            <a:ext cx="5234796" cy="4280152"/>
          </a:xfrm>
          <a:custGeom>
            <a:avLst/>
            <a:gdLst/>
            <a:ahLst/>
            <a:cxnLst/>
            <a:rect l="l" t="t" r="r" b="b"/>
            <a:pathLst>
              <a:path w="7920099" h="5940074">
                <a:moveTo>
                  <a:pt x="0" y="0"/>
                </a:moveTo>
                <a:lnTo>
                  <a:pt x="7920099" y="0"/>
                </a:lnTo>
                <a:lnTo>
                  <a:pt x="7920099" y="5940074"/>
                </a:lnTo>
                <a:lnTo>
                  <a:pt x="0" y="5940074"/>
                </a:lnTo>
                <a:lnTo>
                  <a:pt x="0" y="0"/>
                </a:lnTo>
                <a:close/>
              </a:path>
            </a:pathLst>
          </a:custGeom>
          <a:blipFill>
            <a:blip r:embed="rId3"/>
            <a:stretch>
              <a:fillRect/>
            </a:stretch>
          </a:blipFill>
        </p:spPr>
      </p:sp>
      <p:sp>
        <p:nvSpPr>
          <p:cNvPr id="8" name="Freeform 5">
            <a:extLst>
              <a:ext uri="{FF2B5EF4-FFF2-40B4-BE49-F238E27FC236}">
                <a16:creationId xmlns:a16="http://schemas.microsoft.com/office/drawing/2014/main" id="{25601572-A34D-4E0F-9FBD-175A84792EA3}"/>
              </a:ext>
            </a:extLst>
          </p:cNvPr>
          <p:cNvSpPr/>
          <p:nvPr/>
        </p:nvSpPr>
        <p:spPr>
          <a:xfrm>
            <a:off x="6200884" y="2039966"/>
            <a:ext cx="5039335" cy="1968404"/>
          </a:xfrm>
          <a:custGeom>
            <a:avLst/>
            <a:gdLst/>
            <a:ahLst/>
            <a:cxnLst/>
            <a:rect l="l" t="t" r="r" b="b"/>
            <a:pathLst>
              <a:path w="6195705" h="3415485">
                <a:moveTo>
                  <a:pt x="0" y="0"/>
                </a:moveTo>
                <a:lnTo>
                  <a:pt x="6195705" y="0"/>
                </a:lnTo>
                <a:lnTo>
                  <a:pt x="6195705" y="3415485"/>
                </a:lnTo>
                <a:lnTo>
                  <a:pt x="0" y="3415485"/>
                </a:lnTo>
                <a:lnTo>
                  <a:pt x="0" y="0"/>
                </a:lnTo>
                <a:close/>
              </a:path>
            </a:pathLst>
          </a:custGeom>
          <a:blipFill>
            <a:blip r:embed="rId4"/>
            <a:stretch>
              <a:fillRect l="-91127" t="-44589" r="-52758" b="-104144"/>
            </a:stretch>
          </a:blipFill>
        </p:spPr>
      </p:sp>
      <p:sp>
        <p:nvSpPr>
          <p:cNvPr id="9" name="Freeform 6">
            <a:extLst>
              <a:ext uri="{FF2B5EF4-FFF2-40B4-BE49-F238E27FC236}">
                <a16:creationId xmlns:a16="http://schemas.microsoft.com/office/drawing/2014/main" id="{F07533F6-2B03-4C44-A352-AE8F69B7C3E5}"/>
              </a:ext>
            </a:extLst>
          </p:cNvPr>
          <p:cNvSpPr/>
          <p:nvPr/>
        </p:nvSpPr>
        <p:spPr>
          <a:xfrm>
            <a:off x="6200884" y="4031318"/>
            <a:ext cx="4866416" cy="2336578"/>
          </a:xfrm>
          <a:custGeom>
            <a:avLst/>
            <a:gdLst/>
            <a:ahLst/>
            <a:cxnLst/>
            <a:rect l="l" t="t" r="r" b="b"/>
            <a:pathLst>
              <a:path w="5983107" h="4054324">
                <a:moveTo>
                  <a:pt x="0" y="0"/>
                </a:moveTo>
                <a:lnTo>
                  <a:pt x="5983107" y="0"/>
                </a:lnTo>
                <a:lnTo>
                  <a:pt x="5983107" y="4054324"/>
                </a:lnTo>
                <a:lnTo>
                  <a:pt x="0" y="4054324"/>
                </a:lnTo>
                <a:lnTo>
                  <a:pt x="0" y="0"/>
                </a:lnTo>
                <a:close/>
              </a:path>
            </a:pathLst>
          </a:custGeom>
          <a:blipFill>
            <a:blip r:embed="rId5"/>
            <a:stretch>
              <a:fillRect l="-87893" t="-45267" r="-52073" b="-53832"/>
            </a:stretch>
          </a:blipFill>
        </p:spPr>
      </p:sp>
    </p:spTree>
    <p:extLst>
      <p:ext uri="{BB962C8B-B14F-4D97-AF65-F5344CB8AC3E}">
        <p14:creationId xmlns:p14="http://schemas.microsoft.com/office/powerpoint/2010/main" val="4179176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507732D4-74AC-4746-9C77-741721949160}"/>
              </a:ext>
            </a:extLst>
          </p:cNvPr>
          <p:cNvSpPr txBox="1"/>
          <p:nvPr/>
        </p:nvSpPr>
        <p:spPr>
          <a:xfrm>
            <a:off x="375138" y="922215"/>
            <a:ext cx="10316308" cy="2677656"/>
          </a:xfrm>
          <a:prstGeom prst="rect">
            <a:avLst/>
          </a:prstGeom>
          <a:noFill/>
        </p:spPr>
        <p:txBody>
          <a:bodyPr wrap="square" rtlCol="0">
            <a:spAutoFit/>
          </a:bodyPr>
          <a:lstStyle/>
          <a:p>
            <a:r>
              <a:rPr lang="es-EC" sz="2400" dirty="0">
                <a:solidFill>
                  <a:schemeClr val="accent6">
                    <a:lumMod val="75000"/>
                  </a:schemeClr>
                </a:solidFill>
              </a:rPr>
              <a:t>ILUMINACIÓN DEL PARQUE CENTRAL </a:t>
            </a:r>
          </a:p>
          <a:p>
            <a:endParaRPr lang="es-EC" dirty="0"/>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7" name="Imagen 6">
            <a:extLst>
              <a:ext uri="{FF2B5EF4-FFF2-40B4-BE49-F238E27FC236}">
                <a16:creationId xmlns:a16="http://schemas.microsoft.com/office/drawing/2014/main" id="{41FA200C-577F-4891-9AD5-848DE9A06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54" y="1656470"/>
            <a:ext cx="6639885" cy="4974883"/>
          </a:xfrm>
          <a:prstGeom prst="rect">
            <a:avLst/>
          </a:prstGeom>
        </p:spPr>
      </p:pic>
      <p:pic>
        <p:nvPicPr>
          <p:cNvPr id="9" name="Imagen 8">
            <a:extLst>
              <a:ext uri="{FF2B5EF4-FFF2-40B4-BE49-F238E27FC236}">
                <a16:creationId xmlns:a16="http://schemas.microsoft.com/office/drawing/2014/main" id="{FF59F619-7603-47A4-8687-696573D9259F}"/>
              </a:ext>
            </a:extLst>
          </p:cNvPr>
          <p:cNvPicPr>
            <a:picLocks noChangeAspect="1"/>
          </p:cNvPicPr>
          <p:nvPr/>
        </p:nvPicPr>
        <p:blipFill rotWithShape="1">
          <a:blip r:embed="rId4">
            <a:extLst>
              <a:ext uri="{28A0092B-C50C-407E-A947-70E740481C1C}">
                <a14:useLocalDpi xmlns:a14="http://schemas.microsoft.com/office/drawing/2010/main" val="0"/>
              </a:ext>
            </a:extLst>
          </a:blip>
          <a:srcRect r="23453" b="19795"/>
          <a:stretch/>
        </p:blipFill>
        <p:spPr>
          <a:xfrm>
            <a:off x="7412192" y="2791977"/>
            <a:ext cx="4029530" cy="3163356"/>
          </a:xfrm>
          <a:prstGeom prst="rect">
            <a:avLst/>
          </a:prstGeom>
        </p:spPr>
      </p:pic>
      <p:sp>
        <p:nvSpPr>
          <p:cNvPr id="10" name="CuadroTexto 9">
            <a:extLst>
              <a:ext uri="{FF2B5EF4-FFF2-40B4-BE49-F238E27FC236}">
                <a16:creationId xmlns:a16="http://schemas.microsoft.com/office/drawing/2014/main" id="{FA2E3036-D24B-4949-826D-9EF2E55047D6}"/>
              </a:ext>
            </a:extLst>
          </p:cNvPr>
          <p:cNvSpPr txBox="1"/>
          <p:nvPr/>
        </p:nvSpPr>
        <p:spPr>
          <a:xfrm>
            <a:off x="7434222" y="1499315"/>
            <a:ext cx="4338953" cy="2585323"/>
          </a:xfrm>
          <a:prstGeom prst="rect">
            <a:avLst/>
          </a:prstGeom>
          <a:noFill/>
        </p:spPr>
        <p:txBody>
          <a:bodyPr wrap="square" rtlCol="0">
            <a:spAutoFit/>
          </a:bodyPr>
          <a:lstStyle/>
          <a:p>
            <a:r>
              <a:rPr lang="es-EC" dirty="0"/>
              <a:t>Trabajando en el Embellecimiento de la cabecera Cantonal. </a:t>
            </a:r>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157556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507732D4-74AC-4746-9C77-741721949160}"/>
              </a:ext>
            </a:extLst>
          </p:cNvPr>
          <p:cNvSpPr txBox="1"/>
          <p:nvPr/>
        </p:nvSpPr>
        <p:spPr>
          <a:xfrm>
            <a:off x="1374978" y="474345"/>
            <a:ext cx="10316308" cy="2954655"/>
          </a:xfrm>
          <a:prstGeom prst="rect">
            <a:avLst/>
          </a:prstGeom>
          <a:noFill/>
        </p:spPr>
        <p:txBody>
          <a:bodyPr wrap="square" rtlCol="0">
            <a:spAutoFit/>
          </a:bodyPr>
          <a:lstStyle/>
          <a:p>
            <a:r>
              <a:rPr lang="es-EC" sz="2400" dirty="0">
                <a:solidFill>
                  <a:schemeClr val="accent6">
                    <a:lumMod val="75000"/>
                  </a:schemeClr>
                </a:solidFill>
              </a:rPr>
              <a:t>PLANIFICACION</a:t>
            </a:r>
          </a:p>
          <a:p>
            <a:endParaRPr lang="es-EC" dirty="0"/>
          </a:p>
          <a:p>
            <a:r>
              <a:rPr lang="es-EC" dirty="0"/>
              <a:t>Proceso de Presupuesto Participativo en todas las Parroquias de Limón Indanza.</a:t>
            </a:r>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5" name="Imagen 4">
            <a:extLst>
              <a:ext uri="{FF2B5EF4-FFF2-40B4-BE49-F238E27FC236}">
                <a16:creationId xmlns:a16="http://schemas.microsoft.com/office/drawing/2014/main" id="{4CD37480-83C3-473C-82EF-5615B47FF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369" y="3530456"/>
            <a:ext cx="3867353" cy="2578235"/>
          </a:xfrm>
          <a:prstGeom prst="rect">
            <a:avLst/>
          </a:prstGeom>
        </p:spPr>
      </p:pic>
      <p:pic>
        <p:nvPicPr>
          <p:cNvPr id="7" name="Imagen 6">
            <a:extLst>
              <a:ext uri="{FF2B5EF4-FFF2-40B4-BE49-F238E27FC236}">
                <a16:creationId xmlns:a16="http://schemas.microsoft.com/office/drawing/2014/main" id="{72F3B6CE-3B2D-4E0C-877E-B2A23A79C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14" y="2141617"/>
            <a:ext cx="6353377" cy="4235584"/>
          </a:xfrm>
          <a:prstGeom prst="rect">
            <a:avLst/>
          </a:prstGeom>
        </p:spPr>
      </p:pic>
      <p:sp>
        <p:nvSpPr>
          <p:cNvPr id="8" name="CuadroTexto 7">
            <a:extLst>
              <a:ext uri="{FF2B5EF4-FFF2-40B4-BE49-F238E27FC236}">
                <a16:creationId xmlns:a16="http://schemas.microsoft.com/office/drawing/2014/main" id="{64329EC7-900E-424D-BE3C-C715519EF3BE}"/>
              </a:ext>
            </a:extLst>
          </p:cNvPr>
          <p:cNvSpPr txBox="1"/>
          <p:nvPr/>
        </p:nvSpPr>
        <p:spPr>
          <a:xfrm>
            <a:off x="7471242" y="1739237"/>
            <a:ext cx="4470401" cy="2585323"/>
          </a:xfrm>
          <a:prstGeom prst="rect">
            <a:avLst/>
          </a:prstGeom>
          <a:noFill/>
        </p:spPr>
        <p:txBody>
          <a:bodyPr wrap="square" rtlCol="0">
            <a:spAutoFit/>
          </a:bodyPr>
          <a:lstStyle/>
          <a:p>
            <a:r>
              <a:rPr lang="es-EC" dirty="0"/>
              <a:t>Se realizaron reuniones en las cabeceras Parroquiales y en el Área Urbana de Limón Indanza, para el levantamiento de información de los requerimientos de la ciudadanía y la Priorización de Obras. </a:t>
            </a:r>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371212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507732D4-74AC-4746-9C77-741721949160}"/>
              </a:ext>
            </a:extLst>
          </p:cNvPr>
          <p:cNvSpPr txBox="1"/>
          <p:nvPr/>
        </p:nvSpPr>
        <p:spPr>
          <a:xfrm>
            <a:off x="328246" y="702152"/>
            <a:ext cx="10316308" cy="3508653"/>
          </a:xfrm>
          <a:prstGeom prst="rect">
            <a:avLst/>
          </a:prstGeom>
          <a:noFill/>
        </p:spPr>
        <p:txBody>
          <a:bodyPr wrap="square" rtlCol="0">
            <a:spAutoFit/>
          </a:bodyPr>
          <a:lstStyle/>
          <a:p>
            <a:r>
              <a:rPr lang="es-EC" sz="2400" dirty="0">
                <a:solidFill>
                  <a:schemeClr val="accent6">
                    <a:lumMod val="75000"/>
                  </a:schemeClr>
                </a:solidFill>
              </a:rPr>
              <a:t>PLANIFICACION</a:t>
            </a:r>
          </a:p>
          <a:p>
            <a:endParaRPr lang="es-EC" dirty="0"/>
          </a:p>
          <a:p>
            <a:r>
              <a:rPr lang="es-EC" dirty="0"/>
              <a:t>Desarrollo de la Etapa Preparatoria e Inicio de la Etapa de Diagnóstico del Plan de Ordenamiento Territorial</a:t>
            </a:r>
          </a:p>
          <a:p>
            <a:r>
              <a:rPr lang="es-EC" dirty="0"/>
              <a:t>Realización del PLAN OPERATIVO ANUAL</a:t>
            </a:r>
          </a:p>
          <a:p>
            <a:r>
              <a:rPr lang="es-EC" dirty="0"/>
              <a:t>Conjunto con a Dirección Financiera se Desarrollo el Pack 2024</a:t>
            </a:r>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pic>
        <p:nvPicPr>
          <p:cNvPr id="4" name="Imagen 3">
            <a:extLst>
              <a:ext uri="{FF2B5EF4-FFF2-40B4-BE49-F238E27FC236}">
                <a16:creationId xmlns:a16="http://schemas.microsoft.com/office/drawing/2014/main" id="{69F4B1BC-FC12-427D-9714-A7636D976CD8}"/>
              </a:ext>
            </a:extLst>
          </p:cNvPr>
          <p:cNvPicPr>
            <a:picLocks noChangeAspect="1"/>
          </p:cNvPicPr>
          <p:nvPr/>
        </p:nvPicPr>
        <p:blipFill>
          <a:blip r:embed="rId3"/>
          <a:stretch>
            <a:fillRect/>
          </a:stretch>
        </p:blipFill>
        <p:spPr>
          <a:xfrm>
            <a:off x="571366" y="3252573"/>
            <a:ext cx="5883150" cy="3596952"/>
          </a:xfrm>
          <a:prstGeom prst="rect">
            <a:avLst/>
          </a:prstGeom>
        </p:spPr>
      </p:pic>
      <p:pic>
        <p:nvPicPr>
          <p:cNvPr id="5" name="Imagen 4">
            <a:extLst>
              <a:ext uri="{FF2B5EF4-FFF2-40B4-BE49-F238E27FC236}">
                <a16:creationId xmlns:a16="http://schemas.microsoft.com/office/drawing/2014/main" id="{B27C1DC3-4FAC-4328-AD65-FC9628B6B835}"/>
              </a:ext>
            </a:extLst>
          </p:cNvPr>
          <p:cNvPicPr>
            <a:picLocks noChangeAspect="1"/>
          </p:cNvPicPr>
          <p:nvPr/>
        </p:nvPicPr>
        <p:blipFill>
          <a:blip r:embed="rId4"/>
          <a:stretch>
            <a:fillRect/>
          </a:stretch>
        </p:blipFill>
        <p:spPr>
          <a:xfrm>
            <a:off x="898710" y="2456479"/>
            <a:ext cx="5197290" cy="861135"/>
          </a:xfrm>
          <a:prstGeom prst="rect">
            <a:avLst/>
          </a:prstGeom>
        </p:spPr>
      </p:pic>
    </p:spTree>
    <p:extLst>
      <p:ext uri="{BB962C8B-B14F-4D97-AF65-F5344CB8AC3E}">
        <p14:creationId xmlns:p14="http://schemas.microsoft.com/office/powerpoint/2010/main" val="960058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3" name="Imagen 2">
            <a:extLst>
              <a:ext uri="{FF2B5EF4-FFF2-40B4-BE49-F238E27FC236}">
                <a16:creationId xmlns:a16="http://schemas.microsoft.com/office/drawing/2014/main" id="{7096DBC6-A72A-46D4-84E9-65D3219DE439}"/>
              </a:ext>
            </a:extLst>
          </p:cNvPr>
          <p:cNvPicPr>
            <a:picLocks noChangeAspect="1"/>
          </p:cNvPicPr>
          <p:nvPr/>
        </p:nvPicPr>
        <p:blipFill>
          <a:blip r:embed="rId3"/>
          <a:stretch>
            <a:fillRect/>
          </a:stretch>
        </p:blipFill>
        <p:spPr>
          <a:xfrm>
            <a:off x="1230035" y="731286"/>
            <a:ext cx="8748518" cy="5395428"/>
          </a:xfrm>
          <a:prstGeom prst="rect">
            <a:avLst/>
          </a:prstGeom>
        </p:spPr>
      </p:pic>
    </p:spTree>
    <p:extLst>
      <p:ext uri="{BB962C8B-B14F-4D97-AF65-F5344CB8AC3E}">
        <p14:creationId xmlns:p14="http://schemas.microsoft.com/office/powerpoint/2010/main" val="836969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4" name="Imagen 3">
            <a:extLst>
              <a:ext uri="{FF2B5EF4-FFF2-40B4-BE49-F238E27FC236}">
                <a16:creationId xmlns:a16="http://schemas.microsoft.com/office/drawing/2014/main" id="{F30E6FF3-2D66-4F4D-AB05-0D63209E81E1}"/>
              </a:ext>
            </a:extLst>
          </p:cNvPr>
          <p:cNvPicPr>
            <a:picLocks noChangeAspect="1"/>
          </p:cNvPicPr>
          <p:nvPr/>
        </p:nvPicPr>
        <p:blipFill>
          <a:blip r:embed="rId3"/>
          <a:stretch>
            <a:fillRect/>
          </a:stretch>
        </p:blipFill>
        <p:spPr>
          <a:xfrm>
            <a:off x="1186110" y="1045535"/>
            <a:ext cx="8801863" cy="1333616"/>
          </a:xfrm>
          <a:prstGeom prst="rect">
            <a:avLst/>
          </a:prstGeom>
        </p:spPr>
      </p:pic>
      <p:pic>
        <p:nvPicPr>
          <p:cNvPr id="5" name="Imagen 4">
            <a:extLst>
              <a:ext uri="{FF2B5EF4-FFF2-40B4-BE49-F238E27FC236}">
                <a16:creationId xmlns:a16="http://schemas.microsoft.com/office/drawing/2014/main" id="{AD7223C7-D708-43D8-B10D-27C193F7C65C}"/>
              </a:ext>
            </a:extLst>
          </p:cNvPr>
          <p:cNvPicPr>
            <a:picLocks noChangeAspect="1"/>
          </p:cNvPicPr>
          <p:nvPr/>
        </p:nvPicPr>
        <p:blipFill>
          <a:blip r:embed="rId4"/>
          <a:stretch>
            <a:fillRect/>
          </a:stretch>
        </p:blipFill>
        <p:spPr>
          <a:xfrm>
            <a:off x="1186110" y="2413807"/>
            <a:ext cx="8771380" cy="708721"/>
          </a:xfrm>
          <a:prstGeom prst="rect">
            <a:avLst/>
          </a:prstGeom>
        </p:spPr>
      </p:pic>
    </p:spTree>
    <p:extLst>
      <p:ext uri="{BB962C8B-B14F-4D97-AF65-F5344CB8AC3E}">
        <p14:creationId xmlns:p14="http://schemas.microsoft.com/office/powerpoint/2010/main" val="3890426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6" name="CuadroTexto 5">
            <a:extLst>
              <a:ext uri="{FF2B5EF4-FFF2-40B4-BE49-F238E27FC236}">
                <a16:creationId xmlns:a16="http://schemas.microsoft.com/office/drawing/2014/main" id="{ABE81FD2-3734-4CC1-A794-5D07F9ED9345}"/>
              </a:ext>
            </a:extLst>
          </p:cNvPr>
          <p:cNvSpPr txBox="1"/>
          <p:nvPr/>
        </p:nvSpPr>
        <p:spPr>
          <a:xfrm>
            <a:off x="1351531" y="779145"/>
            <a:ext cx="10316308" cy="7417415"/>
          </a:xfrm>
          <a:prstGeom prst="rect">
            <a:avLst/>
          </a:prstGeom>
          <a:noFill/>
        </p:spPr>
        <p:txBody>
          <a:bodyPr wrap="square" rtlCol="0">
            <a:spAutoFit/>
          </a:bodyPr>
          <a:lstStyle/>
          <a:p>
            <a:r>
              <a:rPr lang="es-EC" sz="2400" dirty="0">
                <a:solidFill>
                  <a:schemeClr val="accent6">
                    <a:lumMod val="75000"/>
                  </a:schemeClr>
                </a:solidFill>
              </a:rPr>
              <a:t>PLANIFICACION</a:t>
            </a:r>
          </a:p>
          <a:p>
            <a:endParaRPr lang="es-EC" sz="2400" dirty="0">
              <a:solidFill>
                <a:schemeClr val="accent6">
                  <a:lumMod val="75000"/>
                </a:schemeClr>
              </a:solidFill>
            </a:endParaRPr>
          </a:p>
          <a:p>
            <a:endParaRPr lang="es-EC" dirty="0"/>
          </a:p>
          <a:p>
            <a:r>
              <a:rPr lang="es-EC" dirty="0"/>
              <a:t>El Plan Anual de Contrataciones desarrollado hasta finales del año 2023 contempla:</a:t>
            </a:r>
          </a:p>
          <a:p>
            <a:endParaRPr lang="es-EC" dirty="0"/>
          </a:p>
          <a:p>
            <a:r>
              <a:rPr lang="es-EC" dirty="0"/>
              <a:t>Compra de </a:t>
            </a:r>
            <a:r>
              <a:rPr lang="es-EC" sz="2800" dirty="0"/>
              <a:t>buseta</a:t>
            </a:r>
            <a:r>
              <a:rPr lang="es-EC" dirty="0"/>
              <a:t> para el Centro Gerontológico.</a:t>
            </a:r>
          </a:p>
          <a:p>
            <a:endParaRPr lang="es-EC" dirty="0"/>
          </a:p>
          <a:p>
            <a:r>
              <a:rPr lang="es-EC" dirty="0"/>
              <a:t>Implementación de </a:t>
            </a:r>
            <a:r>
              <a:rPr lang="es-EC" sz="2400" dirty="0"/>
              <a:t>Señalética Vertical </a:t>
            </a:r>
            <a:r>
              <a:rPr lang="es-EC" dirty="0"/>
              <a:t>para mejorar la circulación vehicular en General Plaza.</a:t>
            </a:r>
          </a:p>
          <a:p>
            <a:endParaRPr lang="es-EC" dirty="0"/>
          </a:p>
          <a:p>
            <a:r>
              <a:rPr lang="es-EC" dirty="0"/>
              <a:t>Estudios para el </a:t>
            </a:r>
            <a:r>
              <a:rPr lang="es-EC" sz="2400" dirty="0"/>
              <a:t>Plan de Movilidad</a:t>
            </a:r>
            <a:r>
              <a:rPr lang="es-EC" dirty="0"/>
              <a:t>.</a:t>
            </a:r>
          </a:p>
          <a:p>
            <a:endParaRPr lang="es-EC" dirty="0"/>
          </a:p>
          <a:p>
            <a:r>
              <a:rPr lang="es-EC" sz="2800" dirty="0"/>
              <a:t>Plan de Seguridad </a:t>
            </a:r>
            <a:r>
              <a:rPr lang="es-EC" dirty="0"/>
              <a:t>para Limón Indanza.</a:t>
            </a:r>
          </a:p>
          <a:p>
            <a:endParaRPr lang="es-EC" dirty="0"/>
          </a:p>
          <a:p>
            <a:r>
              <a:rPr lang="es-EC" sz="2000" dirty="0">
                <a:solidFill>
                  <a:srgbClr val="0070C0"/>
                </a:solidFill>
              </a:rPr>
              <a:t>EL DEPARTAMENTO DE PLANIFICACION CONTINUA TRABAJANDO PARA CONSEGUIR CAMBIOS </a:t>
            </a:r>
          </a:p>
          <a:p>
            <a:r>
              <a:rPr lang="es-EC" sz="2000" dirty="0">
                <a:solidFill>
                  <a:srgbClr val="0070C0"/>
                </a:solidFill>
              </a:rPr>
              <a:t>SIGNIFICATIVOS PARA LIMON INDANZA!</a:t>
            </a:r>
          </a:p>
          <a:p>
            <a:endParaRPr lang="es-EC" dirty="0"/>
          </a:p>
          <a:p>
            <a:endParaRPr lang="es-EC" dirty="0"/>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34436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167"/>
            <a:ext cx="12192000" cy="6841050"/>
          </a:xfrm>
          <a:prstGeom prst="rect">
            <a:avLst/>
          </a:prstGeom>
        </p:spPr>
      </p:pic>
      <p:sp>
        <p:nvSpPr>
          <p:cNvPr id="3" name="CuadroTexto 2">
            <a:extLst>
              <a:ext uri="{FF2B5EF4-FFF2-40B4-BE49-F238E27FC236}">
                <a16:creationId xmlns:a16="http://schemas.microsoft.com/office/drawing/2014/main" id="{E084E5BC-AC69-4681-AAAD-8C6A68B6824A}"/>
              </a:ext>
            </a:extLst>
          </p:cNvPr>
          <p:cNvSpPr txBox="1"/>
          <p:nvPr/>
        </p:nvSpPr>
        <p:spPr>
          <a:xfrm>
            <a:off x="1797538" y="750277"/>
            <a:ext cx="9433170" cy="6832640"/>
          </a:xfrm>
          <a:prstGeom prst="rect">
            <a:avLst/>
          </a:prstGeom>
          <a:noFill/>
        </p:spPr>
        <p:txBody>
          <a:bodyPr wrap="square" rtlCol="0">
            <a:spAutoFit/>
          </a:bodyPr>
          <a:lstStyle/>
          <a:p>
            <a:r>
              <a:rPr lang="es-EC" sz="2400" dirty="0">
                <a:solidFill>
                  <a:schemeClr val="accent6">
                    <a:lumMod val="75000"/>
                  </a:schemeClr>
                </a:solidFill>
              </a:rPr>
              <a:t>CATASTROS  Y PATRIMONIO</a:t>
            </a:r>
          </a:p>
          <a:p>
            <a:endParaRPr lang="es-EC" dirty="0"/>
          </a:p>
          <a:p>
            <a:pPr marL="285750" lvl="0" indent="-285750">
              <a:buFont typeface="Arial" panose="020B0604020202020204" pitchFamily="34" charset="0"/>
              <a:buChar char="•"/>
            </a:pPr>
            <a:r>
              <a:rPr lang="es-EC" dirty="0"/>
              <a:t>Mediante convenio realizado con el MIDUVI se legalizaron terrenos rurales de forma gratuita entregando las escrituras públicas de terrenos menores de 2000 m2 a 36 familias del : Carmen de </a:t>
            </a:r>
            <a:r>
              <a:rPr lang="es-EC" dirty="0" err="1"/>
              <a:t>Chiviaza</a:t>
            </a:r>
            <a:r>
              <a:rPr lang="es-EC" dirty="0"/>
              <a:t>. Centro de </a:t>
            </a:r>
            <a:r>
              <a:rPr lang="es-EC" dirty="0" err="1"/>
              <a:t>Chiviaza</a:t>
            </a:r>
            <a:r>
              <a:rPr lang="es-EC" dirty="0"/>
              <a:t>, Moisés del Bosque, Valle del Castillo, Tres Cruces (</a:t>
            </a:r>
            <a:r>
              <a:rPr lang="es-EC" dirty="0" err="1"/>
              <a:t>Metzankim</a:t>
            </a:r>
            <a:r>
              <a:rPr lang="es-EC" dirty="0"/>
              <a:t>).</a:t>
            </a:r>
          </a:p>
          <a:p>
            <a:pPr marL="285750" lvl="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Elaboración en coordinación con el Área de Gestión Territorial, y el concejal encargado de la comisión de Planificación se actualizó ORDENANZA QUE REGLAMENTA LA DETERMINACIÓN, ADMINISTRACIÓN Y RECAUDACIÓN DE LAS TASAS POR SERVICIOS TÉCNICOS Y ADMINISTRATIVOS QUE EL GOBIERNO AUTÓNOMO DESCENTRALIZADO MUNICIPAL DE LIMON INDANZA PRESTA A LOS CONTRIBUYENTES.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 Atención Ciudadana para la realización de Tramites de Compra – Venta de Terrenos, Regularización de Tierras, Adjudicación en el </a:t>
            </a:r>
            <a:r>
              <a:rPr lang="es-EC" dirty="0" err="1"/>
              <a:t>Area</a:t>
            </a:r>
            <a:r>
              <a:rPr lang="es-EC" dirty="0"/>
              <a:t> Urbana</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Apoyo interno con información catastral para todos los departamentos que lo requieren.</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Legalización de los Terrenos para el Proyecto de Agua Potable para General Plaza.</a:t>
            </a:r>
          </a:p>
          <a:p>
            <a:pPr marL="285750" indent="-285750">
              <a:buFont typeface="Arial" panose="020B0604020202020204" pitchFamily="34" charset="0"/>
              <a:buChar char="•"/>
            </a:pPr>
            <a:r>
              <a:rPr lang="es-EC" dirty="0" err="1"/>
              <a:t>Legalizacion</a:t>
            </a:r>
            <a:r>
              <a:rPr lang="es-EC" dirty="0"/>
              <a:t> de Terreno para la Planta de Aguas Residuales en la Comunidad </a:t>
            </a:r>
            <a:r>
              <a:rPr lang="es-EC" dirty="0" err="1"/>
              <a:t>Yanguza</a:t>
            </a:r>
            <a:r>
              <a:rPr lang="es-EC" dirty="0"/>
              <a:t>.</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163181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5B2A3F-8118-4F44-8CC5-1CD3B59DE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Tree>
    <p:extLst>
      <p:ext uri="{BB962C8B-B14F-4D97-AF65-F5344CB8AC3E}">
        <p14:creationId xmlns:p14="http://schemas.microsoft.com/office/powerpoint/2010/main" val="2961158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7899EA3-9810-4B8E-BFFE-F474ADA78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5" name="CuadroTexto 4">
            <a:extLst>
              <a:ext uri="{FF2B5EF4-FFF2-40B4-BE49-F238E27FC236}">
                <a16:creationId xmlns:a16="http://schemas.microsoft.com/office/drawing/2014/main" id="{4D74FF1C-95BC-4A76-B90F-2A0E6A319077}"/>
              </a:ext>
            </a:extLst>
          </p:cNvPr>
          <p:cNvSpPr txBox="1"/>
          <p:nvPr/>
        </p:nvSpPr>
        <p:spPr>
          <a:xfrm>
            <a:off x="515815" y="992553"/>
            <a:ext cx="7237047" cy="1477328"/>
          </a:xfrm>
          <a:prstGeom prst="rect">
            <a:avLst/>
          </a:prstGeom>
          <a:noFill/>
        </p:spPr>
        <p:txBody>
          <a:bodyPr wrap="square" rtlCol="0">
            <a:spAutoFit/>
          </a:bodyPr>
          <a:lstStyle/>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
        <p:nvSpPr>
          <p:cNvPr id="8" name="CuadroTexto 7">
            <a:extLst>
              <a:ext uri="{FF2B5EF4-FFF2-40B4-BE49-F238E27FC236}">
                <a16:creationId xmlns:a16="http://schemas.microsoft.com/office/drawing/2014/main" id="{537961A9-A2A7-499B-B4E2-447103413DDF}"/>
              </a:ext>
            </a:extLst>
          </p:cNvPr>
          <p:cNvSpPr txBox="1"/>
          <p:nvPr/>
        </p:nvSpPr>
        <p:spPr>
          <a:xfrm>
            <a:off x="179753" y="992553"/>
            <a:ext cx="8018583" cy="1754326"/>
          </a:xfrm>
          <a:prstGeom prst="rect">
            <a:avLst/>
          </a:prstGeom>
          <a:noFill/>
        </p:spPr>
        <p:txBody>
          <a:bodyPr wrap="square" rtlCol="0">
            <a:spAutoFit/>
          </a:bodyPr>
          <a:lstStyle/>
          <a:p>
            <a:r>
              <a:rPr lang="es-EC" dirty="0">
                <a:solidFill>
                  <a:schemeClr val="accent1">
                    <a:lumMod val="75000"/>
                  </a:schemeClr>
                </a:solidFill>
              </a:rPr>
              <a:t>PROYECTO GESTION Y CONSERVACIÓN DE LOS BIENES INMUEBLES PATRIMONIALES Y ARQUEOLÓGICOS DEL CANTON LIMON INDANZA, PROVINCIA DE MORONA SANTIAGO</a:t>
            </a:r>
          </a:p>
          <a:p>
            <a:endParaRPr lang="es-EC" dirty="0">
              <a:solidFill>
                <a:schemeClr val="accent1">
                  <a:lumMod val="75000"/>
                </a:schemeClr>
              </a:solidFill>
            </a:endParaRPr>
          </a:p>
          <a:p>
            <a:r>
              <a:rPr lang="es-EC" dirty="0">
                <a:solidFill>
                  <a:schemeClr val="accent1">
                    <a:lumMod val="75000"/>
                  </a:schemeClr>
                </a:solidFill>
              </a:rPr>
              <a:t>MONTO USD 56.964,27</a:t>
            </a:r>
          </a:p>
          <a:p>
            <a:r>
              <a:rPr lang="es-EC" dirty="0">
                <a:solidFill>
                  <a:schemeClr val="accent1">
                    <a:lumMod val="75000"/>
                  </a:schemeClr>
                </a:solidFill>
              </a:rPr>
              <a:t>FONDOS NO REEMBOLSABLES</a:t>
            </a:r>
          </a:p>
        </p:txBody>
      </p:sp>
      <p:pic>
        <p:nvPicPr>
          <p:cNvPr id="9" name="Imagen 8">
            <a:extLst>
              <a:ext uri="{FF2B5EF4-FFF2-40B4-BE49-F238E27FC236}">
                <a16:creationId xmlns:a16="http://schemas.microsoft.com/office/drawing/2014/main" id="{CB23F95C-D3F4-46A4-BCFB-D2605400798B}"/>
              </a:ext>
            </a:extLst>
          </p:cNvPr>
          <p:cNvPicPr>
            <a:picLocks noChangeAspect="1"/>
          </p:cNvPicPr>
          <p:nvPr/>
        </p:nvPicPr>
        <p:blipFill>
          <a:blip r:embed="rId3"/>
          <a:stretch>
            <a:fillRect/>
          </a:stretch>
        </p:blipFill>
        <p:spPr>
          <a:xfrm>
            <a:off x="3319935" y="1731217"/>
            <a:ext cx="3400759" cy="4561994"/>
          </a:xfrm>
          <a:prstGeom prst="rect">
            <a:avLst/>
          </a:prstGeom>
        </p:spPr>
      </p:pic>
      <p:pic>
        <p:nvPicPr>
          <p:cNvPr id="10" name="Imagen 9">
            <a:extLst>
              <a:ext uri="{FF2B5EF4-FFF2-40B4-BE49-F238E27FC236}">
                <a16:creationId xmlns:a16="http://schemas.microsoft.com/office/drawing/2014/main" id="{396F962D-A604-4962-B337-5F2024835D4D}"/>
              </a:ext>
            </a:extLst>
          </p:cNvPr>
          <p:cNvPicPr>
            <a:picLocks noChangeAspect="1"/>
          </p:cNvPicPr>
          <p:nvPr/>
        </p:nvPicPr>
        <p:blipFill>
          <a:blip r:embed="rId4"/>
          <a:stretch>
            <a:fillRect/>
          </a:stretch>
        </p:blipFill>
        <p:spPr>
          <a:xfrm>
            <a:off x="7123012" y="2112217"/>
            <a:ext cx="4666670" cy="3022491"/>
          </a:xfrm>
          <a:prstGeom prst="rect">
            <a:avLst/>
          </a:prstGeom>
        </p:spPr>
      </p:pic>
      <p:sp>
        <p:nvSpPr>
          <p:cNvPr id="11" name="CuadroTexto 10">
            <a:extLst>
              <a:ext uri="{FF2B5EF4-FFF2-40B4-BE49-F238E27FC236}">
                <a16:creationId xmlns:a16="http://schemas.microsoft.com/office/drawing/2014/main" id="{362F0F82-0DFD-407E-BB34-3210B6EDE658}"/>
              </a:ext>
            </a:extLst>
          </p:cNvPr>
          <p:cNvSpPr txBox="1"/>
          <p:nvPr/>
        </p:nvSpPr>
        <p:spPr>
          <a:xfrm>
            <a:off x="125047" y="2786631"/>
            <a:ext cx="3094892" cy="2585323"/>
          </a:xfrm>
          <a:prstGeom prst="rect">
            <a:avLst/>
          </a:prstGeom>
          <a:noFill/>
        </p:spPr>
        <p:txBody>
          <a:bodyPr wrap="square" rtlCol="0">
            <a:spAutoFit/>
          </a:bodyPr>
          <a:lstStyle/>
          <a:p>
            <a:r>
              <a:rPr lang="es-EC" dirty="0">
                <a:solidFill>
                  <a:schemeClr val="accent1">
                    <a:lumMod val="75000"/>
                  </a:schemeClr>
                </a:solidFill>
              </a:rPr>
              <a:t>EL PRESENTE PROYECTO BRINDA HERRAMIENTAS Y SOLUCIONES PARA CONSERVACION DE CASAS PATRIMONIALES Y DE BIENES ARQUEOLÓGICOS DE LIMON INDANZA. EN CASO DE CONTINUAR DENTRO DEL INVENTARIO PATRIMONIAL</a:t>
            </a:r>
          </a:p>
        </p:txBody>
      </p:sp>
    </p:spTree>
    <p:extLst>
      <p:ext uri="{BB962C8B-B14F-4D97-AF65-F5344CB8AC3E}">
        <p14:creationId xmlns:p14="http://schemas.microsoft.com/office/powerpoint/2010/main" val="3379542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CuadroTexto 2">
            <a:extLst>
              <a:ext uri="{FF2B5EF4-FFF2-40B4-BE49-F238E27FC236}">
                <a16:creationId xmlns:a16="http://schemas.microsoft.com/office/drawing/2014/main" id="{44F64298-5D3E-4603-8BBB-1FAF688E0F3A}"/>
              </a:ext>
            </a:extLst>
          </p:cNvPr>
          <p:cNvSpPr txBox="1"/>
          <p:nvPr/>
        </p:nvSpPr>
        <p:spPr>
          <a:xfrm>
            <a:off x="515816" y="1164491"/>
            <a:ext cx="8331200" cy="11726287"/>
          </a:xfrm>
          <a:prstGeom prst="rect">
            <a:avLst/>
          </a:prstGeom>
          <a:noFill/>
        </p:spPr>
        <p:txBody>
          <a:bodyPr wrap="square" rtlCol="0">
            <a:spAutoFit/>
          </a:bodyPr>
          <a:lstStyle/>
          <a:p>
            <a:r>
              <a:rPr lang="es-EC" dirty="0">
                <a:solidFill>
                  <a:srgbClr val="00B050"/>
                </a:solidFill>
              </a:rPr>
              <a:t>GESTION TERRITORIAL</a:t>
            </a:r>
          </a:p>
          <a:p>
            <a:endParaRPr lang="es-EC" dirty="0"/>
          </a:p>
          <a:p>
            <a:endParaRPr lang="es-EC" dirty="0"/>
          </a:p>
          <a:p>
            <a:pPr marL="285750" indent="-285750">
              <a:buFont typeface="Arial" panose="020B0604020202020204" pitchFamily="34" charset="0"/>
              <a:buChar char="•"/>
            </a:pPr>
            <a:r>
              <a:rPr lang="es-ES_tradnl" dirty="0"/>
              <a:t>Planificación vial de los centros poblados El Cisne, </a:t>
            </a:r>
            <a:r>
              <a:rPr lang="es-ES_tradnl" dirty="0" err="1"/>
              <a:t>Pupunas</a:t>
            </a:r>
            <a:r>
              <a:rPr lang="es-ES_tradnl" dirty="0"/>
              <a:t>, San José y </a:t>
            </a:r>
            <a:r>
              <a:rPr lang="es-ES_tradnl" dirty="0" err="1"/>
              <a:t>Pambilar</a:t>
            </a:r>
            <a:r>
              <a:rPr lang="es-ES_tradnl" dirty="0"/>
              <a:t>. </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Planificación vial </a:t>
            </a:r>
            <a:r>
              <a:rPr lang="es-EC" dirty="0"/>
              <a:t>Del Barrio La Merced</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Plan de Ordenamiento Territorial PDOT, Etapa Preparatorio e Inicio de Etapa de Diagnóstico.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Informes de Aprobación de Planos Arquitectónicos, Fraccionamientos, Permisos de Construcción Menor, Inspecciones.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Elaboración en coordinación con el Área de Gestión Territorial, y el concejal encargado de la comisión de Planificación se actualizó ORDENANZA QUE REGLAMENTA LA DETERMINACIÓN, ADMINISTRACIÓN Y RECAUDACIÓN DE LAS TASAS POR SERVICIOS TÉCNICOS Y ADMINISTRATIVOS QUE EL GOBIERNO AUTÓNOMO DESCENTRALIZADO MUNICIPAL DE LIMON INDANZA PRESTA A LOS CONTRIBUYENTES.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 Atención Ciudadana para la realización de Tramites de Compra – Venta de Terrenos, Regularización de Tierras, Adjudicación en el </a:t>
            </a:r>
            <a:r>
              <a:rPr lang="es-EC" dirty="0" err="1"/>
              <a:t>Area</a:t>
            </a:r>
            <a:r>
              <a:rPr lang="es-EC" dirty="0"/>
              <a:t> Urbana</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Apoyo interno con información catastral para todos los departamentos que lo requiere.</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a:p>
            <a:pPr marL="285750" lvl="0" indent="-285750">
              <a:buFont typeface="Arial" panose="020B0604020202020204" pitchFamily="34" charset="0"/>
              <a:buChar char="•"/>
            </a:pPr>
            <a:endParaRPr lang="es-EC" dirty="0"/>
          </a:p>
          <a:p>
            <a:r>
              <a:rPr lang="es-EC" dirty="0"/>
              <a:t> </a:t>
            </a:r>
          </a:p>
          <a:p>
            <a:endParaRPr lang="es-EC" dirty="0"/>
          </a:p>
        </p:txBody>
      </p:sp>
    </p:spTree>
    <p:extLst>
      <p:ext uri="{BB962C8B-B14F-4D97-AF65-F5344CB8AC3E}">
        <p14:creationId xmlns:p14="http://schemas.microsoft.com/office/powerpoint/2010/main" val="80560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Rectángulo 2">
            <a:extLst>
              <a:ext uri="{FF2B5EF4-FFF2-40B4-BE49-F238E27FC236}">
                <a16:creationId xmlns:a16="http://schemas.microsoft.com/office/drawing/2014/main" id="{EF229BD4-61C5-4F3D-934E-E387DD073C9D}"/>
              </a:ext>
            </a:extLst>
          </p:cNvPr>
          <p:cNvSpPr/>
          <p:nvPr/>
        </p:nvSpPr>
        <p:spPr>
          <a:xfrm>
            <a:off x="312615" y="568012"/>
            <a:ext cx="7166707" cy="1200329"/>
          </a:xfrm>
          <a:prstGeom prst="rect">
            <a:avLst/>
          </a:prstGeom>
        </p:spPr>
        <p:txBody>
          <a:bodyPr wrap="square">
            <a:spAutoFit/>
          </a:bodyPr>
          <a:lstStyle/>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Proyecto Casa Comunal San José Obrero.</a:t>
            </a:r>
          </a:p>
          <a:p>
            <a:pPr marL="285750" indent="-285750">
              <a:buFont typeface="Arial" panose="020B0604020202020204" pitchFamily="34" charset="0"/>
              <a:buChar char="•"/>
            </a:pPr>
            <a:endParaRPr lang="es-EC" dirty="0"/>
          </a:p>
          <a:p>
            <a:r>
              <a:rPr lang="es-EC" dirty="0"/>
              <a:t>Estado Actual </a:t>
            </a:r>
          </a:p>
        </p:txBody>
      </p:sp>
      <p:pic>
        <p:nvPicPr>
          <p:cNvPr id="5" name="Imagen 4">
            <a:extLst>
              <a:ext uri="{FF2B5EF4-FFF2-40B4-BE49-F238E27FC236}">
                <a16:creationId xmlns:a16="http://schemas.microsoft.com/office/drawing/2014/main" id="{2D5CF716-462C-4299-9BA7-31FC1E785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185" y="1412151"/>
            <a:ext cx="4667729" cy="2155178"/>
          </a:xfrm>
          <a:prstGeom prst="rect">
            <a:avLst/>
          </a:prstGeom>
        </p:spPr>
      </p:pic>
      <p:pic>
        <p:nvPicPr>
          <p:cNvPr id="7" name="Imagen 6">
            <a:extLst>
              <a:ext uri="{FF2B5EF4-FFF2-40B4-BE49-F238E27FC236}">
                <a16:creationId xmlns:a16="http://schemas.microsoft.com/office/drawing/2014/main" id="{6CEDF49D-A074-47AF-9A04-CAF3A5878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2965" y="3946229"/>
            <a:ext cx="4672949" cy="2157588"/>
          </a:xfrm>
          <a:prstGeom prst="rect">
            <a:avLst/>
          </a:prstGeom>
        </p:spPr>
      </p:pic>
      <p:pic>
        <p:nvPicPr>
          <p:cNvPr id="9" name="Imagen 8">
            <a:extLst>
              <a:ext uri="{FF2B5EF4-FFF2-40B4-BE49-F238E27FC236}">
                <a16:creationId xmlns:a16="http://schemas.microsoft.com/office/drawing/2014/main" id="{81CDEC06-30A3-486B-B1EA-B2656F1EE5F3}"/>
              </a:ext>
            </a:extLst>
          </p:cNvPr>
          <p:cNvPicPr>
            <a:picLocks noChangeAspect="1"/>
          </p:cNvPicPr>
          <p:nvPr/>
        </p:nvPicPr>
        <p:blipFill rotWithShape="1">
          <a:blip r:embed="rId5">
            <a:extLst>
              <a:ext uri="{28A0092B-C50C-407E-A947-70E740481C1C}">
                <a14:useLocalDpi xmlns:a14="http://schemas.microsoft.com/office/drawing/2010/main" val="0"/>
              </a:ext>
            </a:extLst>
          </a:blip>
          <a:srcRect l="5247" t="2872" r="15623" b="-1349"/>
          <a:stretch/>
        </p:blipFill>
        <p:spPr>
          <a:xfrm>
            <a:off x="312615" y="2489740"/>
            <a:ext cx="5892800" cy="3386031"/>
          </a:xfrm>
          <a:prstGeom prst="rect">
            <a:avLst/>
          </a:prstGeom>
        </p:spPr>
      </p:pic>
    </p:spTree>
    <p:extLst>
      <p:ext uri="{BB962C8B-B14F-4D97-AF65-F5344CB8AC3E}">
        <p14:creationId xmlns:p14="http://schemas.microsoft.com/office/powerpoint/2010/main" val="89547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pic>
        <p:nvPicPr>
          <p:cNvPr id="5" name="Imagen 4">
            <a:extLst>
              <a:ext uri="{FF2B5EF4-FFF2-40B4-BE49-F238E27FC236}">
                <a16:creationId xmlns:a16="http://schemas.microsoft.com/office/drawing/2014/main" id="{95864C3C-011D-4619-9B8A-2DF41756BE5D}"/>
              </a:ext>
            </a:extLst>
          </p:cNvPr>
          <p:cNvPicPr>
            <a:picLocks noChangeAspect="1"/>
          </p:cNvPicPr>
          <p:nvPr/>
        </p:nvPicPr>
        <p:blipFill rotWithShape="1">
          <a:blip r:embed="rId3"/>
          <a:srcRect r="29272" b="16805"/>
          <a:stretch/>
        </p:blipFill>
        <p:spPr>
          <a:xfrm>
            <a:off x="467789" y="1084152"/>
            <a:ext cx="5268703" cy="4081817"/>
          </a:xfrm>
          <a:prstGeom prst="rect">
            <a:avLst/>
          </a:prstGeom>
        </p:spPr>
      </p:pic>
      <p:pic>
        <p:nvPicPr>
          <p:cNvPr id="6" name="Imagen 5">
            <a:extLst>
              <a:ext uri="{FF2B5EF4-FFF2-40B4-BE49-F238E27FC236}">
                <a16:creationId xmlns:a16="http://schemas.microsoft.com/office/drawing/2014/main" id="{E8A9A7E6-9B32-4595-928A-D389D44A271F}"/>
              </a:ext>
            </a:extLst>
          </p:cNvPr>
          <p:cNvPicPr>
            <a:picLocks noChangeAspect="1"/>
          </p:cNvPicPr>
          <p:nvPr/>
        </p:nvPicPr>
        <p:blipFill>
          <a:blip r:embed="rId4"/>
          <a:stretch>
            <a:fillRect/>
          </a:stretch>
        </p:blipFill>
        <p:spPr>
          <a:xfrm>
            <a:off x="6455510" y="965980"/>
            <a:ext cx="4595488" cy="4690962"/>
          </a:xfrm>
          <a:prstGeom prst="rect">
            <a:avLst/>
          </a:prstGeom>
        </p:spPr>
      </p:pic>
      <p:sp>
        <p:nvSpPr>
          <p:cNvPr id="3" name="Rectángulo 2">
            <a:extLst>
              <a:ext uri="{FF2B5EF4-FFF2-40B4-BE49-F238E27FC236}">
                <a16:creationId xmlns:a16="http://schemas.microsoft.com/office/drawing/2014/main" id="{DA788568-CC14-4DCF-995B-242C902D659A}"/>
              </a:ext>
            </a:extLst>
          </p:cNvPr>
          <p:cNvSpPr/>
          <p:nvPr/>
        </p:nvSpPr>
        <p:spPr>
          <a:xfrm>
            <a:off x="596373" y="5453749"/>
            <a:ext cx="5631413" cy="923330"/>
          </a:xfrm>
          <a:prstGeom prst="rect">
            <a:avLst/>
          </a:prstGeom>
        </p:spPr>
        <p:txBody>
          <a:bodyPr wrap="none">
            <a:spAutoFit/>
          </a:bodyPr>
          <a:lstStyle/>
          <a:p>
            <a:r>
              <a:rPr lang="es-EC" dirty="0"/>
              <a:t>Proyecto que contempla la reparación de la Casa Comunal</a:t>
            </a:r>
          </a:p>
          <a:p>
            <a:r>
              <a:rPr lang="es-EC" dirty="0"/>
              <a:t>En San José Obrero </a:t>
            </a:r>
          </a:p>
          <a:p>
            <a:endParaRPr lang="es-EC" dirty="0"/>
          </a:p>
        </p:txBody>
      </p:sp>
    </p:spTree>
    <p:extLst>
      <p:ext uri="{BB962C8B-B14F-4D97-AF65-F5344CB8AC3E}">
        <p14:creationId xmlns:p14="http://schemas.microsoft.com/office/powerpoint/2010/main" val="3650044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80A1DE-73D7-4C53-96A8-B6240B21F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5"/>
            <a:ext cx="12192000" cy="6841050"/>
          </a:xfrm>
          <a:prstGeom prst="rect">
            <a:avLst/>
          </a:prstGeom>
        </p:spPr>
      </p:pic>
      <p:sp>
        <p:nvSpPr>
          <p:cNvPr id="3" name="Rectángulo 2">
            <a:extLst>
              <a:ext uri="{FF2B5EF4-FFF2-40B4-BE49-F238E27FC236}">
                <a16:creationId xmlns:a16="http://schemas.microsoft.com/office/drawing/2014/main" id="{017D90A8-C914-402D-9378-8A1F67A8BC7C}"/>
              </a:ext>
            </a:extLst>
          </p:cNvPr>
          <p:cNvSpPr/>
          <p:nvPr/>
        </p:nvSpPr>
        <p:spPr>
          <a:xfrm>
            <a:off x="312615" y="568012"/>
            <a:ext cx="7166707" cy="1200329"/>
          </a:xfrm>
          <a:prstGeom prst="rect">
            <a:avLst/>
          </a:prstGeom>
        </p:spPr>
        <p:txBody>
          <a:bodyPr wrap="square">
            <a:spAutoFit/>
          </a:bodyPr>
          <a:lstStyle/>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a:t>Apoyo con el Diseño, Seguimiento y Equipos para Parque Infantil El Rosario</a:t>
            </a:r>
          </a:p>
          <a:p>
            <a:pPr marL="285750" indent="-285750">
              <a:buFont typeface="Arial" panose="020B0604020202020204" pitchFamily="34" charset="0"/>
              <a:buChar char="•"/>
            </a:pPr>
            <a:endParaRPr lang="es-EC" dirty="0"/>
          </a:p>
        </p:txBody>
      </p:sp>
      <p:pic>
        <p:nvPicPr>
          <p:cNvPr id="7" name="Imagen 6">
            <a:extLst>
              <a:ext uri="{FF2B5EF4-FFF2-40B4-BE49-F238E27FC236}">
                <a16:creationId xmlns:a16="http://schemas.microsoft.com/office/drawing/2014/main" id="{CCE51DE4-DBFE-452E-8B13-DC7F05C1A1BB}"/>
              </a:ext>
            </a:extLst>
          </p:cNvPr>
          <p:cNvPicPr>
            <a:picLocks noChangeAspect="1"/>
          </p:cNvPicPr>
          <p:nvPr/>
        </p:nvPicPr>
        <p:blipFill rotWithShape="1">
          <a:blip r:embed="rId3">
            <a:extLst>
              <a:ext uri="{28A0092B-C50C-407E-A947-70E740481C1C}">
                <a14:useLocalDpi xmlns:a14="http://schemas.microsoft.com/office/drawing/2010/main" val="0"/>
              </a:ext>
            </a:extLst>
          </a:blip>
          <a:srcRect t="20049" r="-729" b="24869"/>
          <a:stretch/>
        </p:blipFill>
        <p:spPr>
          <a:xfrm>
            <a:off x="547077" y="1570893"/>
            <a:ext cx="6478954" cy="2657230"/>
          </a:xfrm>
          <a:prstGeom prst="rect">
            <a:avLst/>
          </a:prstGeom>
        </p:spPr>
      </p:pic>
      <p:pic>
        <p:nvPicPr>
          <p:cNvPr id="8" name="Imagen 7">
            <a:extLst>
              <a:ext uri="{FF2B5EF4-FFF2-40B4-BE49-F238E27FC236}">
                <a16:creationId xmlns:a16="http://schemas.microsoft.com/office/drawing/2014/main" id="{E8AAEEAD-1163-4600-A729-05FB976FE66E}"/>
              </a:ext>
            </a:extLst>
          </p:cNvPr>
          <p:cNvPicPr>
            <a:picLocks noChangeAspect="1"/>
          </p:cNvPicPr>
          <p:nvPr/>
        </p:nvPicPr>
        <p:blipFill rotWithShape="1">
          <a:blip r:embed="rId4"/>
          <a:srcRect l="2907" t="2613" r="1795" b="8300"/>
          <a:stretch/>
        </p:blipFill>
        <p:spPr>
          <a:xfrm>
            <a:off x="7791937" y="1031631"/>
            <a:ext cx="3587263" cy="4829586"/>
          </a:xfrm>
          <a:prstGeom prst="rect">
            <a:avLst/>
          </a:prstGeom>
        </p:spPr>
      </p:pic>
    </p:spTree>
    <p:extLst>
      <p:ext uri="{BB962C8B-B14F-4D97-AF65-F5344CB8AC3E}">
        <p14:creationId xmlns:p14="http://schemas.microsoft.com/office/powerpoint/2010/main" val="382087599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2168</TotalTime>
  <Words>1399</Words>
  <Application>Microsoft Office PowerPoint</Application>
  <PresentationFormat>Panorámica</PresentationFormat>
  <Paragraphs>330</Paragraphs>
  <Slides>40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40</vt:i4>
      </vt:variant>
    </vt:vector>
  </HeadingPairs>
  <TitlesOfParts>
    <vt:vector size="4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Boris Mauricio Jiménez Cando</dc:creator>
  <cp:lastModifiedBy>Nataly Bravo Maldonado</cp:lastModifiedBy>
  <cp:revision>33</cp:revision>
  <dcterms:created xsi:type="dcterms:W3CDTF">2024-05-16T00:42:59Z</dcterms:created>
  <dcterms:modified xsi:type="dcterms:W3CDTF">2024-05-21T21:19:35Z</dcterms:modified>
</cp:coreProperties>
</file>